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49"/>
  </p:notesMasterIdLst>
  <p:handoutMasterIdLst>
    <p:handoutMasterId r:id="rId50"/>
  </p:handoutMasterIdLst>
  <p:sldIdLst>
    <p:sldId id="395" r:id="rId2"/>
    <p:sldId id="398" r:id="rId3"/>
    <p:sldId id="401" r:id="rId4"/>
    <p:sldId id="402" r:id="rId5"/>
    <p:sldId id="413" r:id="rId6"/>
    <p:sldId id="414" r:id="rId7"/>
    <p:sldId id="415" r:id="rId8"/>
    <p:sldId id="416" r:id="rId9"/>
    <p:sldId id="452" r:id="rId10"/>
    <p:sldId id="417" r:id="rId11"/>
    <p:sldId id="418" r:id="rId12"/>
    <p:sldId id="419" r:id="rId13"/>
    <p:sldId id="420" r:id="rId14"/>
    <p:sldId id="431" r:id="rId15"/>
    <p:sldId id="433" r:id="rId16"/>
    <p:sldId id="434" r:id="rId17"/>
    <p:sldId id="435" r:id="rId18"/>
    <p:sldId id="436" r:id="rId19"/>
    <p:sldId id="437" r:id="rId20"/>
    <p:sldId id="438" r:id="rId21"/>
    <p:sldId id="439" r:id="rId22"/>
    <p:sldId id="440" r:id="rId23"/>
    <p:sldId id="441" r:id="rId24"/>
    <p:sldId id="443" r:id="rId25"/>
    <p:sldId id="444" r:id="rId26"/>
    <p:sldId id="447" r:id="rId27"/>
    <p:sldId id="448" r:id="rId28"/>
    <p:sldId id="449" r:id="rId29"/>
    <p:sldId id="450" r:id="rId30"/>
    <p:sldId id="463" r:id="rId31"/>
    <p:sldId id="451" r:id="rId32"/>
    <p:sldId id="454" r:id="rId33"/>
    <p:sldId id="455" r:id="rId34"/>
    <p:sldId id="456" r:id="rId35"/>
    <p:sldId id="457" r:id="rId36"/>
    <p:sldId id="458" r:id="rId37"/>
    <p:sldId id="459" r:id="rId38"/>
    <p:sldId id="460" r:id="rId39"/>
    <p:sldId id="461" r:id="rId40"/>
    <p:sldId id="462" r:id="rId41"/>
    <p:sldId id="464" r:id="rId42"/>
    <p:sldId id="465" r:id="rId43"/>
    <p:sldId id="466" r:id="rId44"/>
    <p:sldId id="442" r:id="rId45"/>
    <p:sldId id="445" r:id="rId46"/>
    <p:sldId id="446" r:id="rId47"/>
    <p:sldId id="411" r:id="rId48"/>
  </p:sldIdLst>
  <p:sldSz cx="9144000" cy="6858000" type="screen4x3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5050"/>
    <a:srgbClr val="FFFFF7"/>
    <a:srgbClr val="FFFFE7"/>
    <a:srgbClr val="F1F8EC"/>
    <a:srgbClr val="0000FF"/>
    <a:srgbClr val="006600"/>
    <a:srgbClr val="F2F7FC"/>
    <a:srgbClr val="ECF5E7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12" autoAdjust="0"/>
    <p:restoredTop sz="94681"/>
  </p:normalViewPr>
  <p:slideViewPr>
    <p:cSldViewPr snapToGrid="0">
      <p:cViewPr>
        <p:scale>
          <a:sx n="106" d="100"/>
          <a:sy n="106" d="100"/>
        </p:scale>
        <p:origin x="18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6CC850C-0C8D-4DBF-A67F-706F4C2BC0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F860400-71EE-4EC2-AA94-008421376C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9354C-FBE0-42D1-B711-D696DF5337AC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D4AFD65-F01C-43D6-885B-DE9E6E0B96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0A2B652-8608-4064-A1F4-E326583818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38419-C76D-465B-B3AA-4A1D216722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45915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A0F32-E537-426A-96CE-61A3B0A951C2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9800"/>
            <a:ext cx="5389563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F0430-3B7E-47C9-AF20-EFA06FB3F6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17120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F38F-1076-4991-A57B-B3AAA944AB86}" type="datetime1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19C6-463D-406C-BDBC-0FEBA5D7E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033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A8D1-79AA-416D-9FB3-487400CCA44A}" type="datetime1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19C6-463D-406C-BDBC-0FEBA5D7E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9859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2724-FBBF-4557-B540-49A1241A1FBF}" type="datetime1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19C6-463D-406C-BDBC-0FEBA5D7E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338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506A-711F-4DDC-9560-85EB3DCA6889}" type="datetime1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19C6-463D-406C-BDBC-0FEBA5D7E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18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AA14-E7F1-4DB3-8581-876A5E5F5A69}" type="datetime1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19C6-463D-406C-BDBC-0FEBA5D7E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75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2B5F-B16F-44E3-81DD-A712E70161FB}" type="datetime1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19C6-463D-406C-BDBC-0FEBA5D7E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8107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3538-047F-4BC0-A0FA-9F4183F435C4}" type="datetime1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19C6-463D-406C-BDBC-0FEBA5D7E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78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C7A7-1E4A-4A71-BFFF-D3131B76C531}" type="datetime1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19C6-463D-406C-BDBC-0FEBA5D7E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96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D4E3-C92F-4267-AF93-1E3156054E79}" type="datetime1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19C6-463D-406C-BDBC-0FEBA5D7E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754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A8D1-79AA-416D-9FB3-487400CCA44A}" type="datetime1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19C6-463D-406C-BDBC-0FEBA5D7E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345334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86C4-BAC2-44BA-AE6E-FE835531C9A6}" type="datetime1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19C6-463D-406C-BDBC-0FEBA5D7E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65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2A8D1-79AA-416D-9FB3-487400CCA44A}" type="datetime1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119C6-463D-406C-BDBC-0FEBA5D7E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16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FB5C98B6-7385-481D-BB01-41981A096D91}"/>
              </a:ext>
            </a:extLst>
          </p:cNvPr>
          <p:cNvGrpSpPr/>
          <p:nvPr/>
        </p:nvGrpSpPr>
        <p:grpSpPr>
          <a:xfrm>
            <a:off x="29514" y="592220"/>
            <a:ext cx="9125020" cy="5832000"/>
            <a:chOff x="29514" y="592220"/>
            <a:chExt cx="9125020" cy="5832000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BF55A69-7B5F-474B-A5B8-17AE1431D4CA}"/>
                </a:ext>
              </a:extLst>
            </p:cNvPr>
            <p:cNvSpPr/>
            <p:nvPr/>
          </p:nvSpPr>
          <p:spPr>
            <a:xfrm>
              <a:off x="29514" y="592220"/>
              <a:ext cx="9072000" cy="5832000"/>
            </a:xfrm>
            <a:prstGeom prst="rect">
              <a:avLst/>
            </a:prstGeom>
            <a:solidFill>
              <a:schemeClr val="bg1"/>
            </a:solidFill>
            <a:ln w="127000" cmpd="thickThin"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3C47FB4D-F4B9-4BFF-AAE8-D051432B73B4}"/>
                </a:ext>
              </a:extLst>
            </p:cNvPr>
            <p:cNvSpPr/>
            <p:nvPr/>
          </p:nvSpPr>
          <p:spPr>
            <a:xfrm>
              <a:off x="459347" y="2103714"/>
              <a:ext cx="8198796" cy="864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CD8A3EFB-3D26-4C60-8E5C-6C75DEA384D5}"/>
                </a:ext>
              </a:extLst>
            </p:cNvPr>
            <p:cNvSpPr txBox="1"/>
            <p:nvPr/>
          </p:nvSpPr>
          <p:spPr>
            <a:xfrm>
              <a:off x="504890" y="2352600"/>
              <a:ext cx="8084264" cy="579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3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札幌遠友夜学校記念館建設募金</a:t>
              </a:r>
            </a:p>
          </p:txBody>
        </p:sp>
        <p:sp>
          <p:nvSpPr>
            <p:cNvPr id="7" name="スクロール: 横 6">
              <a:extLst>
                <a:ext uri="{FF2B5EF4-FFF2-40B4-BE49-F238E27FC236}">
                  <a16:creationId xmlns:a16="http://schemas.microsoft.com/office/drawing/2014/main" id="{711B75F3-1270-4C82-8448-EFAEFCB42EA1}"/>
                </a:ext>
              </a:extLst>
            </p:cNvPr>
            <p:cNvSpPr/>
            <p:nvPr/>
          </p:nvSpPr>
          <p:spPr>
            <a:xfrm>
              <a:off x="131070" y="2894894"/>
              <a:ext cx="8865769" cy="1440000"/>
            </a:xfrm>
            <a:prstGeom prst="horizontalScroll">
              <a:avLst>
                <a:gd name="adj" fmla="val 1774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1D9E0D3-DD27-4767-8CEE-3B07A57E762A}"/>
                </a:ext>
              </a:extLst>
            </p:cNvPr>
            <p:cNvSpPr txBox="1"/>
            <p:nvPr/>
          </p:nvSpPr>
          <p:spPr>
            <a:xfrm>
              <a:off x="209457" y="3028390"/>
              <a:ext cx="8945077" cy="1011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支援してくださった個人・団体  塁計 </a:t>
              </a:r>
              <a:r>
                <a:rPr kumimoji="1" lang="en-US" altLang="ja-JP" sz="4400" b="1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2</a:t>
              </a:r>
              <a:r>
                <a:rPr kumimoji="1" lang="en-US" altLang="ja-JP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,429</a:t>
              </a:r>
              <a:r>
                <a: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件</a:t>
              </a: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608916" y="764457"/>
              <a:ext cx="4320000" cy="1152000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2216284" y="764457"/>
              <a:ext cx="1728000" cy="1152000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905878" y="1054680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＋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9C613C07-6EC5-453F-AE91-7E8ACB4F7696}"/>
                </a:ext>
              </a:extLst>
            </p:cNvPr>
            <p:cNvSpPr txBox="1"/>
            <p:nvPr/>
          </p:nvSpPr>
          <p:spPr>
            <a:xfrm>
              <a:off x="2216284" y="809416"/>
              <a:ext cx="1723549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通常募金</a:t>
              </a:r>
              <a:endPara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en-US" altLang="ja-JP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102</a:t>
              </a: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件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9C613C07-6EC5-453F-AE91-7E8ACB4F7696}"/>
                </a:ext>
              </a:extLst>
            </p:cNvPr>
            <p:cNvSpPr txBox="1"/>
            <p:nvPr/>
          </p:nvSpPr>
          <p:spPr>
            <a:xfrm>
              <a:off x="4557915" y="806386"/>
              <a:ext cx="4416594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クラウドファンディング</a:t>
              </a:r>
              <a:endPara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400" b="1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 138</a:t>
              </a: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件（累計）</a:t>
              </a: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252065" y="763500"/>
              <a:ext cx="1584000" cy="11520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315339" y="764457"/>
              <a:ext cx="1454245" cy="123110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2022</a:t>
              </a: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年</a:t>
              </a:r>
              <a:endPara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400" b="1" i="0" u="none" strike="noStrike" kern="1200" cap="none" spc="0" normalizeH="0" baseline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1</a:t>
              </a: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 月</a:t>
              </a:r>
              <a:endPara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4CC472D-50F5-41CB-9785-99AB49CD0906}"/>
                </a:ext>
              </a:extLst>
            </p:cNvPr>
            <p:cNvSpPr txBox="1"/>
            <p:nvPr/>
          </p:nvSpPr>
          <p:spPr>
            <a:xfrm>
              <a:off x="1268548" y="5896805"/>
              <a:ext cx="76603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0" name="Picture 2" descr="無料イラスト] 正月の松飾 - パブリックドメインQ：著作権フリー画像素材集">
              <a:extLst>
                <a:ext uri="{FF2B5EF4-FFF2-40B4-BE49-F238E27FC236}">
                  <a16:creationId xmlns:a16="http://schemas.microsoft.com/office/drawing/2014/main" id="{2766CEE8-8FF1-4E66-BA3F-4BA92C0B64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9630" y="4838375"/>
              <a:ext cx="1660374" cy="1274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1E7C61D-43D4-4FB2-B4C2-69BC1CEB9635}"/>
                </a:ext>
              </a:extLst>
            </p:cNvPr>
            <p:cNvSpPr txBox="1"/>
            <p:nvPr/>
          </p:nvSpPr>
          <p:spPr>
            <a:xfrm>
              <a:off x="309898" y="4152500"/>
              <a:ext cx="8802410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2020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年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月から記念館建設へご厚意をお寄せいただき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　　　　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してくださった支援者の皆に心からの</a:t>
              </a:r>
              <a:endParaRPr kumimoji="1" lang="en-US" altLang="ja-JP" sz="2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lvl="0"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　　　　　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dirty="0" err="1">
                  <a:solidFill>
                    <a:prstClr val="black"/>
                  </a:solidFill>
                  <a:latin typeface="游ゴシック" panose="020B0400000000000000" pitchFamily="50" charset="-128"/>
                </a:rPr>
                <a:t>、</a:t>
              </a:r>
              <a:r>
                <a:rPr kumimoji="1" lang="ja-JP" altLang="en-US" sz="2800" b="1" dirty="0">
                  <a:solidFill>
                    <a:prstClr val="black"/>
                  </a:solidFill>
                  <a:latin typeface="游ゴシック" panose="020B0400000000000000" pitchFamily="50" charset="-128"/>
                </a:rPr>
                <a:t>お名前のリストを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　　　　　　掲載させていただいております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0B07E714-E7F9-4BCD-98E4-6CA408E56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703" y="4551966"/>
              <a:ext cx="1804056" cy="1804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2421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0E7B6931-586E-7204-5E6B-0D07D1146D5F}"/>
              </a:ext>
            </a:extLst>
          </p:cNvPr>
          <p:cNvGrpSpPr/>
          <p:nvPr/>
        </p:nvGrpSpPr>
        <p:grpSpPr>
          <a:xfrm>
            <a:off x="29514" y="592220"/>
            <a:ext cx="9072000" cy="5832000"/>
            <a:chOff x="29514" y="592220"/>
            <a:chExt cx="9072000" cy="5832000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BF55A69-7B5F-474B-A5B8-17AE1431D4CA}"/>
                </a:ext>
              </a:extLst>
            </p:cNvPr>
            <p:cNvSpPr/>
            <p:nvPr/>
          </p:nvSpPr>
          <p:spPr>
            <a:xfrm>
              <a:off x="29514" y="592220"/>
              <a:ext cx="9072000" cy="5832000"/>
            </a:xfrm>
            <a:prstGeom prst="rect">
              <a:avLst/>
            </a:prstGeom>
            <a:solidFill>
              <a:schemeClr val="bg1"/>
            </a:solidFill>
            <a:ln w="127000" cmpd="thickThin"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3C47FB4D-F4B9-4BFF-AAE8-D051432B73B4}"/>
                </a:ext>
              </a:extLst>
            </p:cNvPr>
            <p:cNvSpPr/>
            <p:nvPr/>
          </p:nvSpPr>
          <p:spPr>
            <a:xfrm>
              <a:off x="342384" y="1891054"/>
              <a:ext cx="8388000" cy="864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CD8A3EFB-3D26-4C60-8E5C-6C75DEA384D5}"/>
                </a:ext>
              </a:extLst>
            </p:cNvPr>
            <p:cNvSpPr txBox="1"/>
            <p:nvPr/>
          </p:nvSpPr>
          <p:spPr>
            <a:xfrm>
              <a:off x="325353" y="2139940"/>
              <a:ext cx="8443338" cy="622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3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札幌遠友夜学校記念館建設募金</a:t>
              </a:r>
            </a:p>
          </p:txBody>
        </p:sp>
        <p:sp>
          <p:nvSpPr>
            <p:cNvPr id="7" name="スクロール: 横 6">
              <a:extLst>
                <a:ext uri="{FF2B5EF4-FFF2-40B4-BE49-F238E27FC236}">
                  <a16:creationId xmlns:a16="http://schemas.microsoft.com/office/drawing/2014/main" id="{711B75F3-1270-4C82-8448-EFAEFCB42EA1}"/>
                </a:ext>
              </a:extLst>
            </p:cNvPr>
            <p:cNvSpPr/>
            <p:nvPr/>
          </p:nvSpPr>
          <p:spPr>
            <a:xfrm>
              <a:off x="131070" y="2639702"/>
              <a:ext cx="8865769" cy="1440000"/>
            </a:xfrm>
            <a:prstGeom prst="horizontalScroll">
              <a:avLst>
                <a:gd name="adj" fmla="val 1774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1D9E0D3-DD27-4767-8CEE-3B07A57E762A}"/>
                </a:ext>
              </a:extLst>
            </p:cNvPr>
            <p:cNvSpPr txBox="1"/>
            <p:nvPr/>
          </p:nvSpPr>
          <p:spPr>
            <a:xfrm>
              <a:off x="425548" y="2912891"/>
              <a:ext cx="521168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2020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年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月から</a:t>
              </a:r>
              <a:r>
                <a:rPr kumimoji="1" lang="ja-JP" altLang="en-US" sz="2800" b="1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これまでに</a:t>
              </a:r>
              <a:endParaRPr kumimoji="1" lang="en-US" altLang="ja-JP" sz="2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支援してくださった個人・団体</a:t>
              </a: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2864879" y="764457"/>
              <a:ext cx="6023948" cy="936000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9C613C07-6EC5-453F-AE91-7E8ACB4F7696}"/>
                </a:ext>
              </a:extLst>
            </p:cNvPr>
            <p:cNvSpPr txBox="1"/>
            <p:nvPr/>
          </p:nvSpPr>
          <p:spPr>
            <a:xfrm>
              <a:off x="2768303" y="917377"/>
              <a:ext cx="62114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4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ご協力いただいた募金  </a:t>
              </a:r>
              <a:r>
                <a:rPr kumimoji="1" lang="en-US" altLang="ja-JP" sz="4400" b="1" i="0" u="sng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38 </a:t>
              </a:r>
              <a:r>
                <a:rPr kumimoji="1" lang="ja-JP" altLang="en-US" sz="3400" b="1" i="0" u="sng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件</a:t>
              </a: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252064" y="763500"/>
              <a:ext cx="2400127" cy="936000"/>
            </a:xfrm>
            <a:prstGeom prst="rect">
              <a:avLst/>
            </a:prstGeom>
            <a:solidFill>
              <a:srgbClr val="EFF9FB"/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265808" y="862191"/>
              <a:ext cx="2414444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2022</a:t>
              </a: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年 </a:t>
              </a:r>
              <a:r>
                <a:rPr kumimoji="1" lang="en-US" altLang="ja-JP" sz="4400" b="1" dirty="0">
                  <a:solidFill>
                    <a:schemeClr val="accent2">
                      <a:lumMod val="7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9</a:t>
              </a: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 月</a:t>
              </a:r>
              <a:endPara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7750B78-CC7C-4AFB-ACBD-3AFCC3156892}"/>
                </a:ext>
              </a:extLst>
            </p:cNvPr>
            <p:cNvSpPr txBox="1"/>
            <p:nvPr/>
          </p:nvSpPr>
          <p:spPr>
            <a:xfrm>
              <a:off x="5790231" y="2801896"/>
              <a:ext cx="3147015" cy="1094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塁計 </a:t>
              </a:r>
              <a:r>
                <a:rPr kumimoji="1" lang="en-US" altLang="ja-JP" sz="4800" b="1" u="sng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2</a:t>
              </a:r>
              <a:r>
                <a:rPr kumimoji="1" lang="en-US" altLang="ja-JP" sz="4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,703</a:t>
              </a:r>
              <a:r>
                <a:rPr kumimoji="1" lang="en-US" altLang="ja-JP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ja-JP" alt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件</a:t>
              </a:r>
            </a:p>
          </p:txBody>
        </p:sp>
        <p:pic>
          <p:nvPicPr>
            <p:cNvPr id="4098" name="Picture 2" descr="彼岸花（ひがんばな）のイラスト素材 | 無料フリーイラスト素材集【Frame illust】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14" r="9466"/>
            <a:stretch/>
          </p:blipFill>
          <p:spPr bwMode="auto">
            <a:xfrm>
              <a:off x="131066" y="4149831"/>
              <a:ext cx="1847248" cy="2274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おはぎ（食べ物・飲み物/その他一般・装飾）の無料イラスト | 介護アンテナ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01" b="9842"/>
            <a:stretch/>
          </p:blipFill>
          <p:spPr bwMode="auto">
            <a:xfrm>
              <a:off x="6792685" y="4699508"/>
              <a:ext cx="2235601" cy="1256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1E7C61D-43D4-4FB2-B4C2-69BC1CEB9635}"/>
                </a:ext>
              </a:extLst>
            </p:cNvPr>
            <p:cNvSpPr txBox="1"/>
            <p:nvPr/>
          </p:nvSpPr>
          <p:spPr>
            <a:xfrm>
              <a:off x="1090599" y="3937127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dirty="0">
                  <a:solidFill>
                    <a:prstClr val="black"/>
                  </a:solidFill>
                  <a:latin typeface="游ゴシック" panose="020B0400000000000000" pitchFamily="50" charset="-128"/>
                </a:rPr>
                <a:t>、</a:t>
              </a:r>
              <a:endParaRPr kumimoji="1" lang="en-US" altLang="ja-JP" sz="2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lvl="0" algn="ctr">
                <a:defRPr/>
              </a:pPr>
              <a:r>
                <a:rPr kumimoji="1" lang="ja-JP" altLang="en-US" sz="2800" b="1" dirty="0">
                  <a:solidFill>
                    <a:prstClr val="black"/>
                  </a:solidFill>
                  <a:latin typeface="游ゴシック" panose="020B0400000000000000" pitchFamily="50" charset="-128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4CC472D-50F5-41CB-9785-99AB49CD0906}"/>
                </a:ext>
              </a:extLst>
            </p:cNvPr>
            <p:cNvSpPr txBox="1"/>
            <p:nvPr/>
          </p:nvSpPr>
          <p:spPr>
            <a:xfrm>
              <a:off x="342384" y="5823138"/>
              <a:ext cx="7771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499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5D1D82CD-21EC-CD9D-B873-05202065D833}"/>
              </a:ext>
            </a:extLst>
          </p:cNvPr>
          <p:cNvGrpSpPr/>
          <p:nvPr/>
        </p:nvGrpSpPr>
        <p:grpSpPr>
          <a:xfrm>
            <a:off x="29514" y="592220"/>
            <a:ext cx="9072000" cy="5832000"/>
            <a:chOff x="29514" y="592220"/>
            <a:chExt cx="9072000" cy="5832000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BF55A69-7B5F-474B-A5B8-17AE1431D4CA}"/>
                </a:ext>
              </a:extLst>
            </p:cNvPr>
            <p:cNvSpPr/>
            <p:nvPr/>
          </p:nvSpPr>
          <p:spPr>
            <a:xfrm>
              <a:off x="29514" y="592220"/>
              <a:ext cx="9072000" cy="5832000"/>
            </a:xfrm>
            <a:prstGeom prst="rect">
              <a:avLst/>
            </a:prstGeom>
            <a:solidFill>
              <a:schemeClr val="bg1"/>
            </a:solidFill>
            <a:ln w="127000" cmpd="thickThin"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3C47FB4D-F4B9-4BFF-AAE8-D051432B73B4}"/>
                </a:ext>
              </a:extLst>
            </p:cNvPr>
            <p:cNvSpPr/>
            <p:nvPr/>
          </p:nvSpPr>
          <p:spPr>
            <a:xfrm>
              <a:off x="342384" y="1891054"/>
              <a:ext cx="8388000" cy="864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CD8A3EFB-3D26-4C60-8E5C-6C75DEA384D5}"/>
                </a:ext>
              </a:extLst>
            </p:cNvPr>
            <p:cNvSpPr txBox="1"/>
            <p:nvPr/>
          </p:nvSpPr>
          <p:spPr>
            <a:xfrm>
              <a:off x="325353" y="2139940"/>
              <a:ext cx="8443338" cy="622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3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札幌遠友夜学校記念館建設募金</a:t>
              </a:r>
            </a:p>
          </p:txBody>
        </p:sp>
        <p:sp>
          <p:nvSpPr>
            <p:cNvPr id="7" name="スクロール: 横 6">
              <a:extLst>
                <a:ext uri="{FF2B5EF4-FFF2-40B4-BE49-F238E27FC236}">
                  <a16:creationId xmlns:a16="http://schemas.microsoft.com/office/drawing/2014/main" id="{711B75F3-1270-4C82-8448-EFAEFCB42EA1}"/>
                </a:ext>
              </a:extLst>
            </p:cNvPr>
            <p:cNvSpPr/>
            <p:nvPr/>
          </p:nvSpPr>
          <p:spPr>
            <a:xfrm>
              <a:off x="131070" y="2639702"/>
              <a:ext cx="8865769" cy="1440000"/>
            </a:xfrm>
            <a:prstGeom prst="horizontalScroll">
              <a:avLst>
                <a:gd name="adj" fmla="val 1774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1D9E0D3-DD27-4767-8CEE-3B07A57E762A}"/>
                </a:ext>
              </a:extLst>
            </p:cNvPr>
            <p:cNvSpPr txBox="1"/>
            <p:nvPr/>
          </p:nvSpPr>
          <p:spPr>
            <a:xfrm>
              <a:off x="425548" y="2912891"/>
              <a:ext cx="521168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2020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年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月から</a:t>
              </a:r>
              <a:r>
                <a:rPr kumimoji="1" lang="ja-JP" altLang="en-US" sz="2800" b="1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これまでに</a:t>
              </a:r>
              <a:endParaRPr kumimoji="1" lang="en-US" altLang="ja-JP" sz="2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支援してくださった個人・団体</a:t>
              </a: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2864879" y="764457"/>
              <a:ext cx="6023948" cy="936000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9C613C07-6EC5-453F-AE91-7E8ACB4F7696}"/>
                </a:ext>
              </a:extLst>
            </p:cNvPr>
            <p:cNvSpPr txBox="1"/>
            <p:nvPr/>
          </p:nvSpPr>
          <p:spPr>
            <a:xfrm>
              <a:off x="2903857" y="830293"/>
              <a:ext cx="5974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ご協力いただいた募金　</a:t>
              </a:r>
              <a:r>
                <a:rPr kumimoji="1" lang="en-US" altLang="ja-JP" sz="4800" b="1" u="sng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43</a:t>
              </a:r>
              <a:r>
                <a: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件</a:t>
              </a: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62416" y="763500"/>
              <a:ext cx="2555384" cy="936000"/>
            </a:xfrm>
            <a:prstGeom prst="rect">
              <a:avLst/>
            </a:prstGeom>
            <a:solidFill>
              <a:srgbClr val="EFF9FB"/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162415" y="862191"/>
              <a:ext cx="2621230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2022</a:t>
              </a: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年 </a:t>
              </a:r>
              <a:r>
                <a:rPr kumimoji="1" lang="en-US" altLang="ja-JP" sz="4400" b="1" dirty="0">
                  <a:solidFill>
                    <a:srgbClr val="008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10</a:t>
              </a: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月</a:t>
              </a:r>
              <a:endPara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7750B78-CC7C-4AFB-ACBD-3AFCC3156892}"/>
                </a:ext>
              </a:extLst>
            </p:cNvPr>
            <p:cNvSpPr txBox="1"/>
            <p:nvPr/>
          </p:nvSpPr>
          <p:spPr>
            <a:xfrm>
              <a:off x="5790231" y="2801896"/>
              <a:ext cx="3147015" cy="1094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塁計 </a:t>
              </a:r>
              <a:r>
                <a:rPr kumimoji="1" lang="en-US" altLang="ja-JP" sz="4800" b="1" u="sng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2</a:t>
              </a:r>
              <a:r>
                <a:rPr kumimoji="1" lang="en-US" altLang="ja-JP" sz="4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,746</a:t>
              </a:r>
              <a:r>
                <a:rPr kumimoji="1" lang="en-US" altLang="ja-JP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ja-JP" alt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件</a:t>
              </a:r>
            </a:p>
          </p:txBody>
        </p:sp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027" y="4336448"/>
              <a:ext cx="2533650" cy="1800225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35909" y="4634081"/>
              <a:ext cx="2381250" cy="1400175"/>
            </a:xfrm>
            <a:prstGeom prst="rect">
              <a:avLst/>
            </a:prstGeom>
          </p:spPr>
        </p:pic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1E7C61D-43D4-4FB2-B4C2-69BC1CEB9635}"/>
                </a:ext>
              </a:extLst>
            </p:cNvPr>
            <p:cNvSpPr txBox="1"/>
            <p:nvPr/>
          </p:nvSpPr>
          <p:spPr>
            <a:xfrm>
              <a:off x="1083337" y="3937127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dirty="0">
                  <a:solidFill>
                    <a:prstClr val="black"/>
                  </a:solidFill>
                  <a:latin typeface="游ゴシック" panose="020B0400000000000000" pitchFamily="50" charset="-128"/>
                </a:rPr>
                <a:t>、</a:t>
              </a:r>
              <a:endParaRPr kumimoji="1" lang="en-US" altLang="ja-JP" sz="2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lvl="0" algn="ctr">
                <a:defRPr/>
              </a:pPr>
              <a:r>
                <a:rPr kumimoji="1" lang="ja-JP" altLang="en-US" sz="2800" b="1" dirty="0">
                  <a:solidFill>
                    <a:prstClr val="black"/>
                  </a:solidFill>
                  <a:latin typeface="游ゴシック" panose="020B0400000000000000" pitchFamily="50" charset="-128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4CC472D-50F5-41CB-9785-99AB49CD0906}"/>
                </a:ext>
              </a:extLst>
            </p:cNvPr>
            <p:cNvSpPr txBox="1"/>
            <p:nvPr/>
          </p:nvSpPr>
          <p:spPr>
            <a:xfrm>
              <a:off x="746267" y="5870936"/>
              <a:ext cx="7672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107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232CE39-171A-00FE-3407-8A533C030FB1}"/>
              </a:ext>
            </a:extLst>
          </p:cNvPr>
          <p:cNvGrpSpPr/>
          <p:nvPr/>
        </p:nvGrpSpPr>
        <p:grpSpPr>
          <a:xfrm>
            <a:off x="29514" y="592220"/>
            <a:ext cx="9072000" cy="5844473"/>
            <a:chOff x="29514" y="592220"/>
            <a:chExt cx="9072000" cy="5844473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BF55A69-7B5F-474B-A5B8-17AE1431D4CA}"/>
                </a:ext>
              </a:extLst>
            </p:cNvPr>
            <p:cNvSpPr/>
            <p:nvPr/>
          </p:nvSpPr>
          <p:spPr>
            <a:xfrm>
              <a:off x="29514" y="592220"/>
              <a:ext cx="9072000" cy="5832000"/>
            </a:xfrm>
            <a:prstGeom prst="rect">
              <a:avLst/>
            </a:prstGeom>
            <a:solidFill>
              <a:schemeClr val="bg1"/>
            </a:solidFill>
            <a:ln w="127000" cmpd="thickThin"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3C47FB4D-F4B9-4BFF-AAE8-D051432B73B4}"/>
                </a:ext>
              </a:extLst>
            </p:cNvPr>
            <p:cNvSpPr/>
            <p:nvPr/>
          </p:nvSpPr>
          <p:spPr>
            <a:xfrm>
              <a:off x="342384" y="1847512"/>
              <a:ext cx="8388000" cy="864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CD8A3EFB-3D26-4C60-8E5C-6C75DEA384D5}"/>
                </a:ext>
              </a:extLst>
            </p:cNvPr>
            <p:cNvSpPr txBox="1"/>
            <p:nvPr/>
          </p:nvSpPr>
          <p:spPr>
            <a:xfrm>
              <a:off x="325353" y="2096398"/>
              <a:ext cx="8443338" cy="622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3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札幌遠友夜学校記念館建設募金</a:t>
              </a:r>
            </a:p>
          </p:txBody>
        </p:sp>
        <p:sp>
          <p:nvSpPr>
            <p:cNvPr id="7" name="スクロール: 横 6">
              <a:extLst>
                <a:ext uri="{FF2B5EF4-FFF2-40B4-BE49-F238E27FC236}">
                  <a16:creationId xmlns:a16="http://schemas.microsoft.com/office/drawing/2014/main" id="{711B75F3-1270-4C82-8448-EFAEFCB42EA1}"/>
                </a:ext>
              </a:extLst>
            </p:cNvPr>
            <p:cNvSpPr/>
            <p:nvPr/>
          </p:nvSpPr>
          <p:spPr>
            <a:xfrm>
              <a:off x="131070" y="2596160"/>
              <a:ext cx="8865769" cy="1440000"/>
            </a:xfrm>
            <a:prstGeom prst="horizontalScroll">
              <a:avLst>
                <a:gd name="adj" fmla="val 1774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1D9E0D3-DD27-4767-8CEE-3B07A57E762A}"/>
                </a:ext>
              </a:extLst>
            </p:cNvPr>
            <p:cNvSpPr txBox="1"/>
            <p:nvPr/>
          </p:nvSpPr>
          <p:spPr>
            <a:xfrm>
              <a:off x="425548" y="2869349"/>
              <a:ext cx="521168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2020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年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月から</a:t>
              </a:r>
              <a:r>
                <a:rPr kumimoji="1" lang="ja-JP" altLang="en-US" sz="2800" b="1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これまでに</a:t>
              </a:r>
              <a:endParaRPr kumimoji="1" lang="en-US" altLang="ja-JP" sz="2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支援してくださった個人・団体</a:t>
              </a: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2864879" y="764457"/>
              <a:ext cx="6023948" cy="936000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9C613C07-6EC5-453F-AE91-7E8ACB4F7696}"/>
                </a:ext>
              </a:extLst>
            </p:cNvPr>
            <p:cNvSpPr txBox="1"/>
            <p:nvPr/>
          </p:nvSpPr>
          <p:spPr>
            <a:xfrm>
              <a:off x="2903857" y="830293"/>
              <a:ext cx="5974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ご協力いただいた募金　</a:t>
              </a:r>
              <a:r>
                <a:rPr kumimoji="1" lang="en-US" altLang="ja-JP" sz="4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118</a:t>
              </a:r>
              <a:r>
                <a: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件</a:t>
              </a: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62416" y="763500"/>
              <a:ext cx="2555384" cy="936000"/>
            </a:xfrm>
            <a:prstGeom prst="rect">
              <a:avLst/>
            </a:prstGeom>
            <a:solidFill>
              <a:srgbClr val="EFF9FB"/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162415" y="862191"/>
              <a:ext cx="2621230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2022</a:t>
              </a: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年 </a:t>
              </a:r>
              <a:r>
                <a:rPr kumimoji="1" lang="en-US" altLang="ja-JP" sz="4400" b="1" dirty="0">
                  <a:solidFill>
                    <a:srgbClr val="008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11</a:t>
              </a: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月</a:t>
              </a:r>
              <a:endPara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7750B78-CC7C-4AFB-ACBD-3AFCC3156892}"/>
                </a:ext>
              </a:extLst>
            </p:cNvPr>
            <p:cNvSpPr txBox="1"/>
            <p:nvPr/>
          </p:nvSpPr>
          <p:spPr>
            <a:xfrm>
              <a:off x="5790229" y="2758354"/>
              <a:ext cx="3147016" cy="1094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塁計 </a:t>
              </a:r>
              <a:r>
                <a:rPr kumimoji="1" lang="en-US" altLang="ja-JP" sz="4800" b="1" u="sng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2</a:t>
              </a:r>
              <a:r>
                <a:rPr kumimoji="1" lang="en-US" altLang="ja-JP" sz="4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,864</a:t>
              </a:r>
              <a:r>
                <a:rPr kumimoji="1" lang="en-US" altLang="ja-JP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ja-JP" alt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件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4CC472D-50F5-41CB-9785-99AB49CD0906}"/>
                </a:ext>
              </a:extLst>
            </p:cNvPr>
            <p:cNvSpPr txBox="1"/>
            <p:nvPr/>
          </p:nvSpPr>
          <p:spPr>
            <a:xfrm>
              <a:off x="2110615" y="5608261"/>
              <a:ext cx="5146532" cy="828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endParaRPr kumimoji="1" lang="en-US" altLang="ja-JP" sz="2800" b="1" dirty="0">
                <a:solidFill>
                  <a:prstClr val="black"/>
                </a:solidFill>
                <a:latin typeface="Lucida Calligraphy" panose="03010101010101010101" pitchFamily="66" charset="0"/>
                <a:ea typeface="游ゴシック" panose="020B0400000000000000" pitchFamily="50" charset="-128"/>
              </a:endParaRPr>
            </a:p>
            <a:p>
              <a:pPr marL="0" marR="0" lvl="0" indent="0" algn="ctr" defTabSz="4572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7172" name="Picture 4" descr="商用フリー・無料イラスト_秋_落ち葉とどんぐり_autumn057 | 商用OK!フリー素材集「ナイスなイラスト」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6118" y="4548984"/>
              <a:ext cx="1811065" cy="1811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菊の花イラスト／無料イラストなら「イラストAC」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6" t="3653" r="5250"/>
            <a:stretch/>
          </p:blipFill>
          <p:spPr bwMode="auto">
            <a:xfrm>
              <a:off x="121920" y="4377529"/>
              <a:ext cx="1818640" cy="1973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1E7C61D-43D4-4FB2-B4C2-69BC1CEB9635}"/>
                </a:ext>
              </a:extLst>
            </p:cNvPr>
            <p:cNvSpPr txBox="1"/>
            <p:nvPr/>
          </p:nvSpPr>
          <p:spPr>
            <a:xfrm>
              <a:off x="907228" y="3835529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dirty="0">
                  <a:solidFill>
                    <a:prstClr val="black"/>
                  </a:solidFill>
                  <a:latin typeface="游ゴシック" panose="020B0400000000000000" pitchFamily="50" charset="-128"/>
                </a:rPr>
                <a:t>、</a:t>
              </a:r>
              <a:endParaRPr kumimoji="1" lang="en-US" altLang="ja-JP" sz="2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lvl="0" algn="ctr">
                <a:defRPr/>
              </a:pPr>
              <a:r>
                <a:rPr kumimoji="1" lang="ja-JP" altLang="en-US" sz="2800" b="1" dirty="0">
                  <a:solidFill>
                    <a:prstClr val="black"/>
                  </a:solidFill>
                  <a:latin typeface="游ゴシック" panose="020B0400000000000000" pitchFamily="50" charset="-128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5826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BF55A69-7B5F-474B-A5B8-17AE1431D4CA}"/>
              </a:ext>
            </a:extLst>
          </p:cNvPr>
          <p:cNvSpPr/>
          <p:nvPr/>
        </p:nvSpPr>
        <p:spPr>
          <a:xfrm>
            <a:off x="29514" y="592220"/>
            <a:ext cx="9072000" cy="5832000"/>
          </a:xfrm>
          <a:prstGeom prst="rect">
            <a:avLst/>
          </a:prstGeom>
          <a:solidFill>
            <a:schemeClr val="bg1"/>
          </a:solidFill>
          <a:ln w="127000" cmpd="thickThin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C47FB4D-F4B9-4BFF-AAE8-D051432B73B4}"/>
              </a:ext>
            </a:extLst>
          </p:cNvPr>
          <p:cNvSpPr/>
          <p:nvPr/>
        </p:nvSpPr>
        <p:spPr>
          <a:xfrm>
            <a:off x="342384" y="1891054"/>
            <a:ext cx="8388000" cy="864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8A3EFB-3D26-4C60-8E5C-6C75DEA384D5}"/>
              </a:ext>
            </a:extLst>
          </p:cNvPr>
          <p:cNvSpPr txBox="1"/>
          <p:nvPr/>
        </p:nvSpPr>
        <p:spPr>
          <a:xfrm>
            <a:off x="325353" y="2139940"/>
            <a:ext cx="8443338" cy="622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札幌遠友夜学校記念館建設募金</a:t>
            </a:r>
          </a:p>
        </p:txBody>
      </p:sp>
      <p:sp>
        <p:nvSpPr>
          <p:cNvPr id="7" name="スクロール: 横 6">
            <a:extLst>
              <a:ext uri="{FF2B5EF4-FFF2-40B4-BE49-F238E27FC236}">
                <a16:creationId xmlns:a16="http://schemas.microsoft.com/office/drawing/2014/main" id="{711B75F3-1270-4C82-8448-EFAEFCB42EA1}"/>
              </a:ext>
            </a:extLst>
          </p:cNvPr>
          <p:cNvSpPr/>
          <p:nvPr/>
        </p:nvSpPr>
        <p:spPr>
          <a:xfrm>
            <a:off x="131070" y="2639702"/>
            <a:ext cx="8865769" cy="1440000"/>
          </a:xfrm>
          <a:prstGeom prst="horizontalScroll">
            <a:avLst>
              <a:gd name="adj" fmla="val 17745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1D9E0D3-DD27-4767-8CEE-3B07A57E762A}"/>
              </a:ext>
            </a:extLst>
          </p:cNvPr>
          <p:cNvSpPr txBox="1"/>
          <p:nvPr/>
        </p:nvSpPr>
        <p:spPr>
          <a:xfrm>
            <a:off x="490096" y="2912891"/>
            <a:ext cx="52116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2020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年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月から</a:t>
            </a:r>
            <a:r>
              <a:rPr kumimoji="1" lang="ja-JP" altLang="en-US" sz="2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これまでに</a:t>
            </a:r>
            <a:endParaRPr kumimoji="1" lang="en-US" altLang="ja-JP" sz="2800" b="1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支援してくださった個人・団体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2864879" y="764457"/>
            <a:ext cx="6023948" cy="936000"/>
          </a:xfrm>
          <a:prstGeom prst="rect">
            <a:avLst/>
          </a:prstGeom>
          <a:solidFill>
            <a:srgbClr val="FFFFCC"/>
          </a:solidFill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C613C07-6EC5-453F-AE91-7E8ACB4F7696}"/>
              </a:ext>
            </a:extLst>
          </p:cNvPr>
          <p:cNvSpPr txBox="1"/>
          <p:nvPr/>
        </p:nvSpPr>
        <p:spPr>
          <a:xfrm>
            <a:off x="2903857" y="830293"/>
            <a:ext cx="5974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ご協力いただいた募金　</a:t>
            </a:r>
            <a:r>
              <a:rPr kumimoji="1" lang="en-US" altLang="ja-JP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37</a:t>
            </a: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件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62416" y="763500"/>
            <a:ext cx="2555384" cy="936000"/>
          </a:xfrm>
          <a:prstGeom prst="rect">
            <a:avLst/>
          </a:prstGeom>
          <a:solidFill>
            <a:srgbClr val="EFF9FB"/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2415" y="862191"/>
            <a:ext cx="2621230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2022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年 </a:t>
            </a:r>
            <a:r>
              <a:rPr kumimoji="1" lang="en-US" altLang="ja-JP" sz="4400" b="1" dirty="0">
                <a:solidFill>
                  <a:srgbClr val="008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12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月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7750B78-CC7C-4AFB-ACBD-3AFCC3156892}"/>
              </a:ext>
            </a:extLst>
          </p:cNvPr>
          <p:cNvSpPr txBox="1"/>
          <p:nvPr/>
        </p:nvSpPr>
        <p:spPr>
          <a:xfrm>
            <a:off x="5790230" y="2801896"/>
            <a:ext cx="3147015" cy="10948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塁計 </a:t>
            </a:r>
            <a:r>
              <a:rPr kumimoji="1" lang="en-US" altLang="ja-JP" sz="4800" b="1" u="sng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kumimoji="1" lang="en-US" altLang="ja-JP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,901</a:t>
            </a:r>
            <a:r>
              <a:rPr kumimoji="1" lang="en-US" altLang="ja-JP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件</a:t>
            </a:r>
          </a:p>
        </p:txBody>
      </p:sp>
      <p:pic>
        <p:nvPicPr>
          <p:cNvPr id="14" name="Picture 18" descr="クリスマスイラスト／無料イラストなら「イラストAC」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6579" r="2589" b="5892"/>
          <a:stretch/>
        </p:blipFill>
        <p:spPr bwMode="auto">
          <a:xfrm>
            <a:off x="5726591" y="3866998"/>
            <a:ext cx="3294316" cy="248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E7C61D-43D4-4FB2-B4C2-69BC1CEB9635}"/>
              </a:ext>
            </a:extLst>
          </p:cNvPr>
          <p:cNvSpPr txBox="1"/>
          <p:nvPr/>
        </p:nvSpPr>
        <p:spPr>
          <a:xfrm>
            <a:off x="460188" y="3906647"/>
            <a:ext cx="73661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記念館建設へご厚意の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募金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をしてくださった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支援者の皆に心からの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感謝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を込めて</a:t>
            </a:r>
            <a:r>
              <a:rPr kumimoji="1" lang="ja-JP" altLang="en-US" sz="2800" b="1" dirty="0">
                <a:solidFill>
                  <a:prstClr val="black"/>
                </a:solidFill>
                <a:latin typeface="游ゴシック" panose="020B0400000000000000" pitchFamily="50" charset="-128"/>
              </a:rPr>
              <a:t>、</a:t>
            </a:r>
            <a:endParaRPr kumimoji="1" lang="en-US" altLang="ja-JP" sz="2800" b="1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0" algn="ctr">
              <a:defRPr/>
            </a:pPr>
            <a:r>
              <a:rPr kumimoji="1" lang="ja-JP" altLang="en-US" sz="2800" b="1" dirty="0">
                <a:solidFill>
                  <a:prstClr val="black"/>
                </a:solidFill>
                <a:latin typeface="游ゴシック" panose="020B0400000000000000" pitchFamily="50" charset="-128"/>
              </a:rPr>
              <a:t>お名前のリストを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掲載させて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いただいております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4CC472D-50F5-41CB-9785-99AB49CD0906}"/>
              </a:ext>
            </a:extLst>
          </p:cNvPr>
          <p:cNvSpPr txBox="1"/>
          <p:nvPr/>
        </p:nvSpPr>
        <p:spPr>
          <a:xfrm>
            <a:off x="1715303" y="5612208"/>
            <a:ext cx="462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rPr>
              <a:t>Many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rPr>
              <a:t>Thanks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rPr>
              <a:t> for your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rPr>
              <a:t>kind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rPr>
              <a:t>Donation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rPr>
              <a:t>!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Calligraphy" panose="03010101010101010101" pitchFamily="66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194" name="Picture 2" descr="クリスマス関連に使えるクッキーのイラスト - 無料イラストのIMT 商用OK、加工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11" y="4781376"/>
            <a:ext cx="1548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29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731FC83-C1F4-F456-0AC8-2305E350474F}"/>
              </a:ext>
            </a:extLst>
          </p:cNvPr>
          <p:cNvGrpSpPr/>
          <p:nvPr/>
        </p:nvGrpSpPr>
        <p:grpSpPr>
          <a:xfrm>
            <a:off x="29514" y="592220"/>
            <a:ext cx="9105654" cy="5865572"/>
            <a:chOff x="29514" y="592220"/>
            <a:chExt cx="9105654" cy="5865572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BF55A69-7B5F-474B-A5B8-17AE1431D4CA}"/>
                </a:ext>
              </a:extLst>
            </p:cNvPr>
            <p:cNvSpPr/>
            <p:nvPr/>
          </p:nvSpPr>
          <p:spPr>
            <a:xfrm>
              <a:off x="29514" y="592220"/>
              <a:ext cx="9072000" cy="5832000"/>
            </a:xfrm>
            <a:prstGeom prst="rect">
              <a:avLst/>
            </a:prstGeom>
            <a:solidFill>
              <a:schemeClr val="bg1"/>
            </a:solidFill>
            <a:ln w="127000" cmpd="thickThin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3C47FB4D-F4B9-4BFF-AAE8-D051432B73B4}"/>
                </a:ext>
              </a:extLst>
            </p:cNvPr>
            <p:cNvSpPr/>
            <p:nvPr/>
          </p:nvSpPr>
          <p:spPr>
            <a:xfrm>
              <a:off x="459347" y="1966554"/>
              <a:ext cx="8198796" cy="864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CD8A3EFB-3D26-4C60-8E5C-6C75DEA384D5}"/>
                </a:ext>
              </a:extLst>
            </p:cNvPr>
            <p:cNvSpPr txBox="1"/>
            <p:nvPr/>
          </p:nvSpPr>
          <p:spPr>
            <a:xfrm>
              <a:off x="504890" y="2215440"/>
              <a:ext cx="8084264" cy="579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3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札幌遠友夜学校記念館建設募金</a:t>
              </a:r>
            </a:p>
          </p:txBody>
        </p:sp>
        <p:sp>
          <p:nvSpPr>
            <p:cNvPr id="7" name="スクロール: 横 6">
              <a:extLst>
                <a:ext uri="{FF2B5EF4-FFF2-40B4-BE49-F238E27FC236}">
                  <a16:creationId xmlns:a16="http://schemas.microsoft.com/office/drawing/2014/main" id="{711B75F3-1270-4C82-8448-EFAEFCB42EA1}"/>
                </a:ext>
              </a:extLst>
            </p:cNvPr>
            <p:cNvSpPr/>
            <p:nvPr/>
          </p:nvSpPr>
          <p:spPr>
            <a:xfrm>
              <a:off x="131070" y="2757734"/>
              <a:ext cx="8865769" cy="1440000"/>
            </a:xfrm>
            <a:prstGeom prst="horizontalScroll">
              <a:avLst>
                <a:gd name="adj" fmla="val 1774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1D9E0D3-DD27-4767-8CEE-3B07A57E762A}"/>
                </a:ext>
              </a:extLst>
            </p:cNvPr>
            <p:cNvSpPr txBox="1"/>
            <p:nvPr/>
          </p:nvSpPr>
          <p:spPr>
            <a:xfrm>
              <a:off x="371360" y="2891230"/>
              <a:ext cx="8621271" cy="1011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支援してくださった個人・団体  塁計 </a:t>
              </a:r>
              <a:r>
                <a:rPr kumimoji="1" lang="en-US" altLang="ja-JP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2,937</a:t>
              </a:r>
              <a:r>
                <a: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件</a:t>
              </a: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78CF0F1E-E436-319A-5E82-DF3842A13C3F}"/>
                </a:ext>
              </a:extLst>
            </p:cNvPr>
            <p:cNvSpPr/>
            <p:nvPr/>
          </p:nvSpPr>
          <p:spPr>
            <a:xfrm>
              <a:off x="2910599" y="810177"/>
              <a:ext cx="6023948" cy="936000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E1D5F815-E4DA-B74A-132C-EFFDA61F743A}"/>
                </a:ext>
              </a:extLst>
            </p:cNvPr>
            <p:cNvSpPr txBox="1"/>
            <p:nvPr/>
          </p:nvSpPr>
          <p:spPr>
            <a:xfrm>
              <a:off x="2903857" y="876013"/>
              <a:ext cx="5974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ご協力いただいた募金　</a:t>
              </a:r>
              <a:r>
                <a:rPr kumimoji="1" lang="en-US" altLang="ja-JP" sz="4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36 </a:t>
              </a:r>
              <a:r>
                <a: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件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F8EFB340-1E99-BF04-5ED7-D26F859CF4E2}"/>
                </a:ext>
              </a:extLst>
            </p:cNvPr>
            <p:cNvSpPr/>
            <p:nvPr/>
          </p:nvSpPr>
          <p:spPr>
            <a:xfrm>
              <a:off x="208136" y="809220"/>
              <a:ext cx="2555384" cy="936000"/>
            </a:xfrm>
            <a:prstGeom prst="rect">
              <a:avLst/>
            </a:prstGeom>
            <a:solidFill>
              <a:srgbClr val="EFF9FB"/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63BB692C-1010-3AEB-28F3-76FDCE090E10}"/>
                </a:ext>
              </a:extLst>
            </p:cNvPr>
            <p:cNvSpPr txBox="1"/>
            <p:nvPr/>
          </p:nvSpPr>
          <p:spPr>
            <a:xfrm>
              <a:off x="324318" y="907911"/>
              <a:ext cx="2297424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2023</a:t>
              </a: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年 </a:t>
              </a:r>
              <a:r>
                <a:rPr kumimoji="1" lang="en-US" altLang="ja-JP" sz="4400" b="1" dirty="0">
                  <a:solidFill>
                    <a:srgbClr val="008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1</a:t>
              </a: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月</a:t>
              </a:r>
              <a:endPara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23" name="Picture 2" descr="羽子板（はごいた）のイラスト | 無料フリーイラスト素材集【Frame illust】">
              <a:extLst>
                <a:ext uri="{FF2B5EF4-FFF2-40B4-BE49-F238E27FC236}">
                  <a16:creationId xmlns:a16="http://schemas.microsoft.com/office/drawing/2014/main" id="{26F432F7-806C-7E9A-2BF1-A02142CA8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417" y="4636308"/>
              <a:ext cx="1529223" cy="160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卯年の絵馬のイラスト | 無料イラスト素材｜素材ラボ">
              <a:extLst>
                <a:ext uri="{FF2B5EF4-FFF2-40B4-BE49-F238E27FC236}">
                  <a16:creationId xmlns:a16="http://schemas.microsoft.com/office/drawing/2014/main" id="{E31E6D8A-B67B-610E-3438-8B70808225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0236">
              <a:off x="7431361" y="4548700"/>
              <a:ext cx="1630545" cy="1556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1E7C61D-43D4-4FB2-B4C2-69BC1CEB9635}"/>
                </a:ext>
              </a:extLst>
            </p:cNvPr>
            <p:cNvSpPr txBox="1"/>
            <p:nvPr/>
          </p:nvSpPr>
          <p:spPr>
            <a:xfrm>
              <a:off x="332758" y="4072490"/>
              <a:ext cx="8802410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2020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年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月から記念館建設へご厚意をお寄せいただき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　　　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してくださった支援者の皆に心からの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　　　　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、お名前のリストを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　　　　　掲載させていただいております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4CC472D-50F5-41CB-9785-99AB49CD0906}"/>
                </a:ext>
              </a:extLst>
            </p:cNvPr>
            <p:cNvSpPr txBox="1"/>
            <p:nvPr/>
          </p:nvSpPr>
          <p:spPr>
            <a:xfrm>
              <a:off x="1268548" y="5896805"/>
              <a:ext cx="76603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7B53130D-F84D-A68C-B6D7-C50BD2DBC3D5}"/>
                </a:ext>
              </a:extLst>
            </p:cNvPr>
            <p:cNvSpPr/>
            <p:nvPr/>
          </p:nvSpPr>
          <p:spPr>
            <a:xfrm>
              <a:off x="52053" y="625792"/>
              <a:ext cx="9072000" cy="5832000"/>
            </a:xfrm>
            <a:prstGeom prst="rect">
              <a:avLst/>
            </a:prstGeom>
            <a:noFill/>
            <a:ln w="127000" cmpd="thickThin"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934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05EA292-EE98-F7C9-34AD-E3B7CD1AF13E}"/>
              </a:ext>
            </a:extLst>
          </p:cNvPr>
          <p:cNvGrpSpPr/>
          <p:nvPr/>
        </p:nvGrpSpPr>
        <p:grpSpPr>
          <a:xfrm>
            <a:off x="29514" y="592220"/>
            <a:ext cx="9072000" cy="5832000"/>
            <a:chOff x="29514" y="592220"/>
            <a:chExt cx="9072000" cy="5832000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BF55A69-7B5F-474B-A5B8-17AE1431D4CA}"/>
                </a:ext>
              </a:extLst>
            </p:cNvPr>
            <p:cNvSpPr/>
            <p:nvPr/>
          </p:nvSpPr>
          <p:spPr>
            <a:xfrm>
              <a:off x="29514" y="592220"/>
              <a:ext cx="9072000" cy="5832000"/>
            </a:xfrm>
            <a:prstGeom prst="rect">
              <a:avLst/>
            </a:prstGeom>
            <a:solidFill>
              <a:schemeClr val="bg1"/>
            </a:solidFill>
            <a:ln w="127000" cmpd="thickThin"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3C47FB4D-F4B9-4BFF-AAE8-D051432B73B4}"/>
                </a:ext>
              </a:extLst>
            </p:cNvPr>
            <p:cNvSpPr/>
            <p:nvPr/>
          </p:nvSpPr>
          <p:spPr>
            <a:xfrm>
              <a:off x="342384" y="1891054"/>
              <a:ext cx="8388000" cy="864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CD8A3EFB-3D26-4C60-8E5C-6C75DEA384D5}"/>
                </a:ext>
              </a:extLst>
            </p:cNvPr>
            <p:cNvSpPr txBox="1"/>
            <p:nvPr/>
          </p:nvSpPr>
          <p:spPr>
            <a:xfrm>
              <a:off x="325353" y="2139940"/>
              <a:ext cx="8443338" cy="622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3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札幌遠友夜学校記念館建設募金</a:t>
              </a:r>
            </a:p>
          </p:txBody>
        </p:sp>
        <p:sp>
          <p:nvSpPr>
            <p:cNvPr id="7" name="スクロール: 横 6">
              <a:extLst>
                <a:ext uri="{FF2B5EF4-FFF2-40B4-BE49-F238E27FC236}">
                  <a16:creationId xmlns:a16="http://schemas.microsoft.com/office/drawing/2014/main" id="{711B75F3-1270-4C82-8448-EFAEFCB42EA1}"/>
                </a:ext>
              </a:extLst>
            </p:cNvPr>
            <p:cNvSpPr/>
            <p:nvPr/>
          </p:nvSpPr>
          <p:spPr>
            <a:xfrm>
              <a:off x="131070" y="2639702"/>
              <a:ext cx="8865769" cy="1440000"/>
            </a:xfrm>
            <a:prstGeom prst="horizontalScroll">
              <a:avLst>
                <a:gd name="adj" fmla="val 1774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1D9E0D3-DD27-4767-8CEE-3B07A57E762A}"/>
                </a:ext>
              </a:extLst>
            </p:cNvPr>
            <p:cNvSpPr txBox="1"/>
            <p:nvPr/>
          </p:nvSpPr>
          <p:spPr>
            <a:xfrm>
              <a:off x="425548" y="2912891"/>
              <a:ext cx="521168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2020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年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月からこれまでに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支援してくださった個人・団体</a:t>
              </a: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2864879" y="764457"/>
              <a:ext cx="6023948" cy="936000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9C613C07-6EC5-453F-AE91-7E8ACB4F7696}"/>
                </a:ext>
              </a:extLst>
            </p:cNvPr>
            <p:cNvSpPr txBox="1"/>
            <p:nvPr/>
          </p:nvSpPr>
          <p:spPr>
            <a:xfrm>
              <a:off x="2903857" y="830293"/>
              <a:ext cx="5974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ご協力いただいた募金　</a:t>
              </a:r>
              <a:r>
                <a:rPr kumimoji="1" lang="en-US" altLang="ja-JP" sz="4800" b="1" u="sng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30</a:t>
              </a:r>
              <a:r>
                <a: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件</a:t>
              </a: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252064" y="763500"/>
              <a:ext cx="2400127" cy="9360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265808" y="862191"/>
              <a:ext cx="2414444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2023</a:t>
              </a: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年 </a:t>
              </a:r>
              <a:r>
                <a:rPr kumimoji="1" lang="en-US" altLang="ja-JP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</a:t>
              </a: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 月</a:t>
              </a:r>
              <a:endPara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026" name="Picture 2" descr="節分　イラスト　可愛い　無料">
              <a:extLst>
                <a:ext uri="{FF2B5EF4-FFF2-40B4-BE49-F238E27FC236}">
                  <a16:creationId xmlns:a16="http://schemas.microsoft.com/office/drawing/2014/main" id="{697BCA55-60E3-CE5F-6484-DA85F19341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5" t="4889" r="3760" b="3600"/>
            <a:stretch/>
          </p:blipFill>
          <p:spPr bwMode="auto">
            <a:xfrm>
              <a:off x="132728" y="4727230"/>
              <a:ext cx="2052696" cy="154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7750B78-CC7C-4AFB-ACBD-3AFCC3156892}"/>
                </a:ext>
              </a:extLst>
            </p:cNvPr>
            <p:cNvSpPr txBox="1"/>
            <p:nvPr/>
          </p:nvSpPr>
          <p:spPr>
            <a:xfrm>
              <a:off x="5790228" y="2801896"/>
              <a:ext cx="3147016" cy="1094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塁計 </a:t>
              </a:r>
              <a:r>
                <a:rPr kumimoji="1" lang="en-US" altLang="ja-JP" sz="4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2,967</a:t>
              </a:r>
              <a:r>
                <a:rPr kumimoji="1" lang="en-US" altLang="ja-JP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ja-JP" alt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件</a:t>
              </a: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1E7C61D-43D4-4FB2-B4C2-69BC1CEB9635}"/>
                </a:ext>
              </a:extLst>
            </p:cNvPr>
            <p:cNvSpPr txBox="1"/>
            <p:nvPr/>
          </p:nvSpPr>
          <p:spPr>
            <a:xfrm>
              <a:off x="855913" y="3920139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、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4CC472D-50F5-41CB-9785-99AB49CD0906}"/>
                </a:ext>
              </a:extLst>
            </p:cNvPr>
            <p:cNvSpPr txBox="1"/>
            <p:nvPr/>
          </p:nvSpPr>
          <p:spPr>
            <a:xfrm>
              <a:off x="1331149" y="5820344"/>
              <a:ext cx="7570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2" name="Picture 4" descr="ハートの箱に入ったバレンタインチョコのイラスト | 無料のフリー素材 イラストエイト">
              <a:extLst>
                <a:ext uri="{FF2B5EF4-FFF2-40B4-BE49-F238E27FC236}">
                  <a16:creationId xmlns:a16="http://schemas.microsoft.com/office/drawing/2014/main" id="{132EAC20-959B-32FF-FA8F-965AE9B388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54195">
              <a:off x="7297414" y="4437366"/>
              <a:ext cx="1659927" cy="1596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1936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C2A9389-442F-CF06-E8A7-5D43722AC972}"/>
              </a:ext>
            </a:extLst>
          </p:cNvPr>
          <p:cNvGrpSpPr/>
          <p:nvPr/>
        </p:nvGrpSpPr>
        <p:grpSpPr>
          <a:xfrm>
            <a:off x="5341" y="592220"/>
            <a:ext cx="9096173" cy="5832000"/>
            <a:chOff x="5341" y="592220"/>
            <a:chExt cx="9096173" cy="5832000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3C47FB4D-F4B9-4BFF-AAE8-D051432B73B4}"/>
                </a:ext>
              </a:extLst>
            </p:cNvPr>
            <p:cNvSpPr/>
            <p:nvPr/>
          </p:nvSpPr>
          <p:spPr>
            <a:xfrm>
              <a:off x="342384" y="1891054"/>
              <a:ext cx="8388000" cy="864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CD8A3EFB-3D26-4C60-8E5C-6C75DEA384D5}"/>
                </a:ext>
              </a:extLst>
            </p:cNvPr>
            <p:cNvSpPr txBox="1"/>
            <p:nvPr/>
          </p:nvSpPr>
          <p:spPr>
            <a:xfrm>
              <a:off x="325353" y="2139940"/>
              <a:ext cx="8443338" cy="622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3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札幌遠友夜学校記念館建設募金</a:t>
              </a:r>
            </a:p>
          </p:txBody>
        </p:sp>
        <p:sp>
          <p:nvSpPr>
            <p:cNvPr id="7" name="スクロール: 横 6">
              <a:extLst>
                <a:ext uri="{FF2B5EF4-FFF2-40B4-BE49-F238E27FC236}">
                  <a16:creationId xmlns:a16="http://schemas.microsoft.com/office/drawing/2014/main" id="{711B75F3-1270-4C82-8448-EFAEFCB42EA1}"/>
                </a:ext>
              </a:extLst>
            </p:cNvPr>
            <p:cNvSpPr/>
            <p:nvPr/>
          </p:nvSpPr>
          <p:spPr>
            <a:xfrm>
              <a:off x="131070" y="2639702"/>
              <a:ext cx="8865769" cy="1440000"/>
            </a:xfrm>
            <a:prstGeom prst="horizontalScroll">
              <a:avLst>
                <a:gd name="adj" fmla="val 1774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1D9E0D3-DD27-4767-8CEE-3B07A57E762A}"/>
                </a:ext>
              </a:extLst>
            </p:cNvPr>
            <p:cNvSpPr txBox="1"/>
            <p:nvPr/>
          </p:nvSpPr>
          <p:spPr>
            <a:xfrm>
              <a:off x="425548" y="2912891"/>
              <a:ext cx="521168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2020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年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月からこれまでに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支援してくださった個人・団体</a:t>
              </a: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2864879" y="764457"/>
              <a:ext cx="6023948" cy="936000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9C613C07-6EC5-453F-AE91-7E8ACB4F7696}"/>
                </a:ext>
              </a:extLst>
            </p:cNvPr>
            <p:cNvSpPr txBox="1"/>
            <p:nvPr/>
          </p:nvSpPr>
          <p:spPr>
            <a:xfrm>
              <a:off x="2903857" y="830293"/>
              <a:ext cx="5974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ご協力いただいた募金　</a:t>
              </a:r>
              <a:r>
                <a:rPr kumimoji="1" lang="en-US" altLang="ja-JP" sz="4800" b="1" u="sng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1</a:t>
              </a:r>
              <a:r>
                <a:rPr kumimoji="1" lang="en-US" altLang="ja-JP" sz="4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5</a:t>
              </a:r>
              <a:r>
                <a: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件</a:t>
              </a: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252064" y="763500"/>
              <a:ext cx="2400127" cy="936000"/>
            </a:xfrm>
            <a:prstGeom prst="rect">
              <a:avLst/>
            </a:prstGeom>
            <a:solidFill>
              <a:srgbClr val="FFEFEF"/>
            </a:solidFill>
            <a:ln w="28575">
              <a:solidFill>
                <a:srgbClr val="FF66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265808" y="862191"/>
              <a:ext cx="2414444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2023</a:t>
              </a: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年 </a:t>
              </a:r>
              <a:r>
                <a:rPr kumimoji="1" lang="en-US" altLang="ja-JP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3</a:t>
              </a: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 月</a:t>
              </a:r>
              <a:endPara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7750B78-CC7C-4AFB-ACBD-3AFCC3156892}"/>
                </a:ext>
              </a:extLst>
            </p:cNvPr>
            <p:cNvSpPr txBox="1"/>
            <p:nvPr/>
          </p:nvSpPr>
          <p:spPr>
            <a:xfrm>
              <a:off x="5848740" y="2801896"/>
              <a:ext cx="3029997" cy="1094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塁計 </a:t>
              </a:r>
              <a:r>
                <a:rPr kumimoji="1" lang="en-US" altLang="ja-JP" sz="4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2,982</a:t>
              </a:r>
              <a:r>
                <a:rPr kumimoji="1" lang="ja-JP" alt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件</a:t>
              </a:r>
            </a:p>
          </p:txBody>
        </p:sp>
        <p:pic>
          <p:nvPicPr>
            <p:cNvPr id="11" name="Picture 6" descr="ひな祭りイラスト素材 | コピペできる無料イラスト素材展">
              <a:extLst>
                <a:ext uri="{FF2B5EF4-FFF2-40B4-BE49-F238E27FC236}">
                  <a16:creationId xmlns:a16="http://schemas.microsoft.com/office/drawing/2014/main" id="{FB6117D4-A776-BDCC-016F-4B9583221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2455" y="4258646"/>
              <a:ext cx="2050432" cy="2053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ひな祭りイラスト無料【画像・素材・背景】おすすめ9選！">
              <a:extLst>
                <a:ext uri="{FF2B5EF4-FFF2-40B4-BE49-F238E27FC236}">
                  <a16:creationId xmlns:a16="http://schemas.microsoft.com/office/drawing/2014/main" id="{B3B36E8B-E40D-933E-2156-D17325CB5F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1" y="4274419"/>
              <a:ext cx="1823460" cy="1815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1E7C61D-43D4-4FB2-B4C2-69BC1CEB9635}"/>
                </a:ext>
              </a:extLst>
            </p:cNvPr>
            <p:cNvSpPr txBox="1"/>
            <p:nvPr/>
          </p:nvSpPr>
          <p:spPr>
            <a:xfrm>
              <a:off x="897079" y="3926494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、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4CC472D-50F5-41CB-9785-99AB49CD0906}"/>
                </a:ext>
              </a:extLst>
            </p:cNvPr>
            <p:cNvSpPr txBox="1"/>
            <p:nvPr/>
          </p:nvSpPr>
          <p:spPr>
            <a:xfrm>
              <a:off x="662467" y="5841676"/>
              <a:ext cx="7570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BF55A69-7B5F-474B-A5B8-17AE1431D4CA}"/>
                </a:ext>
              </a:extLst>
            </p:cNvPr>
            <p:cNvSpPr/>
            <p:nvPr/>
          </p:nvSpPr>
          <p:spPr>
            <a:xfrm>
              <a:off x="29514" y="592220"/>
              <a:ext cx="9072000" cy="5832000"/>
            </a:xfrm>
            <a:prstGeom prst="rect">
              <a:avLst/>
            </a:prstGeom>
            <a:noFill/>
            <a:ln w="127000" cmpd="thickThin"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001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DFDB0FB-7C20-7B93-5C17-89D3FECF8EEF}"/>
              </a:ext>
            </a:extLst>
          </p:cNvPr>
          <p:cNvGrpSpPr/>
          <p:nvPr/>
        </p:nvGrpSpPr>
        <p:grpSpPr>
          <a:xfrm>
            <a:off x="29514" y="592220"/>
            <a:ext cx="9072000" cy="5832000"/>
            <a:chOff x="29514" y="592220"/>
            <a:chExt cx="9072000" cy="5832000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BF55A69-7B5F-474B-A5B8-17AE1431D4CA}"/>
                </a:ext>
              </a:extLst>
            </p:cNvPr>
            <p:cNvSpPr/>
            <p:nvPr/>
          </p:nvSpPr>
          <p:spPr>
            <a:xfrm>
              <a:off x="29514" y="592220"/>
              <a:ext cx="9072000" cy="5832000"/>
            </a:xfrm>
            <a:prstGeom prst="rect">
              <a:avLst/>
            </a:prstGeom>
            <a:solidFill>
              <a:schemeClr val="bg1"/>
            </a:solidFill>
            <a:ln w="127000" cmpd="thickThin"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3C47FB4D-F4B9-4BFF-AAE8-D051432B73B4}"/>
                </a:ext>
              </a:extLst>
            </p:cNvPr>
            <p:cNvSpPr/>
            <p:nvPr/>
          </p:nvSpPr>
          <p:spPr>
            <a:xfrm>
              <a:off x="342384" y="1891054"/>
              <a:ext cx="8388000" cy="864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CD8A3EFB-3D26-4C60-8E5C-6C75DEA384D5}"/>
                </a:ext>
              </a:extLst>
            </p:cNvPr>
            <p:cNvSpPr txBox="1"/>
            <p:nvPr/>
          </p:nvSpPr>
          <p:spPr>
            <a:xfrm>
              <a:off x="325353" y="2139940"/>
              <a:ext cx="8443338" cy="622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3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札幌遠友夜学校記念館建設募金</a:t>
              </a:r>
            </a:p>
          </p:txBody>
        </p:sp>
        <p:sp>
          <p:nvSpPr>
            <p:cNvPr id="7" name="スクロール: 横 6">
              <a:extLst>
                <a:ext uri="{FF2B5EF4-FFF2-40B4-BE49-F238E27FC236}">
                  <a16:creationId xmlns:a16="http://schemas.microsoft.com/office/drawing/2014/main" id="{711B75F3-1270-4C82-8448-EFAEFCB42EA1}"/>
                </a:ext>
              </a:extLst>
            </p:cNvPr>
            <p:cNvSpPr/>
            <p:nvPr/>
          </p:nvSpPr>
          <p:spPr>
            <a:xfrm>
              <a:off x="131070" y="2639702"/>
              <a:ext cx="8865769" cy="1440000"/>
            </a:xfrm>
            <a:prstGeom prst="horizontalScroll">
              <a:avLst>
                <a:gd name="adj" fmla="val 1774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1D9E0D3-DD27-4767-8CEE-3B07A57E762A}"/>
                </a:ext>
              </a:extLst>
            </p:cNvPr>
            <p:cNvSpPr txBox="1"/>
            <p:nvPr/>
          </p:nvSpPr>
          <p:spPr>
            <a:xfrm>
              <a:off x="425548" y="2912891"/>
              <a:ext cx="521168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2020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年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月からこれまでに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支援してくださった個人・団体</a:t>
              </a: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2864879" y="764457"/>
              <a:ext cx="6023948" cy="936000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9C613C07-6EC5-453F-AE91-7E8ACB4F7696}"/>
                </a:ext>
              </a:extLst>
            </p:cNvPr>
            <p:cNvSpPr txBox="1"/>
            <p:nvPr/>
          </p:nvSpPr>
          <p:spPr>
            <a:xfrm>
              <a:off x="2903857" y="830293"/>
              <a:ext cx="5974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ご協力いただいた募金　</a:t>
              </a:r>
              <a:r>
                <a:rPr kumimoji="1" lang="en-US" altLang="ja-JP" sz="4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9</a:t>
              </a:r>
              <a:r>
                <a: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件</a:t>
              </a: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252064" y="763500"/>
              <a:ext cx="2400127" cy="936000"/>
            </a:xfrm>
            <a:prstGeom prst="rect">
              <a:avLst/>
            </a:prstGeom>
            <a:solidFill>
              <a:srgbClr val="EFF9FB"/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265808" y="862191"/>
              <a:ext cx="2414444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2023</a:t>
              </a: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年 </a:t>
              </a:r>
              <a:r>
                <a:rPr kumimoji="1" lang="en-US" altLang="ja-JP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4</a:t>
              </a: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 月</a:t>
              </a:r>
              <a:endPara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7750B78-CC7C-4AFB-ACBD-3AFCC3156892}"/>
                </a:ext>
              </a:extLst>
            </p:cNvPr>
            <p:cNvSpPr txBox="1"/>
            <p:nvPr/>
          </p:nvSpPr>
          <p:spPr>
            <a:xfrm>
              <a:off x="5790229" y="2801896"/>
              <a:ext cx="3147016" cy="1094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塁計 </a:t>
              </a:r>
              <a:r>
                <a:rPr kumimoji="1" lang="en-US" altLang="ja-JP" sz="4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2,991</a:t>
              </a:r>
              <a:r>
                <a:rPr kumimoji="1" lang="en-US" altLang="ja-JP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ja-JP" alt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件</a:t>
              </a:r>
            </a:p>
          </p:txBody>
        </p:sp>
        <p:pic>
          <p:nvPicPr>
            <p:cNvPr id="10" name="Picture 6" descr="4月 イラスト | 園だより、おたよりで使えるかわいいイラストの無料素材集【イラストだより】">
              <a:extLst>
                <a:ext uri="{FF2B5EF4-FFF2-40B4-BE49-F238E27FC236}">
                  <a16:creationId xmlns:a16="http://schemas.microsoft.com/office/drawing/2014/main" id="{8C482D48-8186-00CD-5AF1-498C7FD302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5291" y="4226927"/>
              <a:ext cx="1899541" cy="1899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ランドセルのイラスト | 無料フリーイラスト素材集【Frame illust】">
              <a:extLst>
                <a:ext uri="{FF2B5EF4-FFF2-40B4-BE49-F238E27FC236}">
                  <a16:creationId xmlns:a16="http://schemas.microsoft.com/office/drawing/2014/main" id="{FB9D5280-F7A8-8C0A-9C7A-190215EB6F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514" y="4424022"/>
              <a:ext cx="1591042" cy="1591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1E7C61D-43D4-4FB2-B4C2-69BC1CEB9635}"/>
                </a:ext>
              </a:extLst>
            </p:cNvPr>
            <p:cNvSpPr txBox="1"/>
            <p:nvPr/>
          </p:nvSpPr>
          <p:spPr>
            <a:xfrm>
              <a:off x="897068" y="3937127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、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4CC472D-50F5-41CB-9785-99AB49CD0906}"/>
                </a:ext>
              </a:extLst>
            </p:cNvPr>
            <p:cNvSpPr txBox="1"/>
            <p:nvPr/>
          </p:nvSpPr>
          <p:spPr>
            <a:xfrm>
              <a:off x="797162" y="5867309"/>
              <a:ext cx="7570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7A722AB-3F55-1CE0-C07C-F6BE15B37F83}"/>
              </a:ext>
            </a:extLst>
          </p:cNvPr>
          <p:cNvSpPr txBox="1"/>
          <p:nvPr/>
        </p:nvSpPr>
        <p:spPr>
          <a:xfrm>
            <a:off x="420414" y="94593"/>
            <a:ext cx="3122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 BOX </a:t>
            </a:r>
            <a:r>
              <a:rPr kumimoji="1" lang="ja-JP" altLang="en-US" dirty="0"/>
              <a:t>用　</a:t>
            </a:r>
            <a:r>
              <a:rPr kumimoji="1" lang="en-US" altLang="ja-JP" dirty="0"/>
              <a:t>17</a:t>
            </a:r>
            <a:r>
              <a:rPr kumimoji="1" lang="ja-JP" altLang="en-US" dirty="0"/>
              <a:t>：</a:t>
            </a:r>
            <a:r>
              <a:rPr kumimoji="1" lang="en-US" altLang="ja-JP" dirty="0"/>
              <a:t>11</a:t>
            </a:r>
            <a:r>
              <a:rPr kumimoji="1" lang="ja-JP" altLang="en-US" dirty="0"/>
              <a:t>＝</a:t>
            </a:r>
            <a:r>
              <a:rPr kumimoji="1" lang="en-US" altLang="ja-JP" dirty="0"/>
              <a:t>680</a:t>
            </a:r>
            <a:r>
              <a:rPr kumimoji="1" lang="ja-JP" altLang="en-US" dirty="0"/>
              <a:t>：</a:t>
            </a:r>
            <a:r>
              <a:rPr kumimoji="1" lang="en-US" altLang="ja-JP" dirty="0"/>
              <a:t>440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7644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9243454A-913A-1668-ECBE-B8CFCCAD7F90}"/>
              </a:ext>
            </a:extLst>
          </p:cNvPr>
          <p:cNvGrpSpPr/>
          <p:nvPr/>
        </p:nvGrpSpPr>
        <p:grpSpPr>
          <a:xfrm>
            <a:off x="29514" y="592220"/>
            <a:ext cx="9072000" cy="5832000"/>
            <a:chOff x="29514" y="592220"/>
            <a:chExt cx="9072000" cy="5832000"/>
          </a:xfrm>
        </p:grpSpPr>
        <p:pic>
          <p:nvPicPr>
            <p:cNvPr id="11" name="Picture 4" descr="母の日]可愛いカーネーションの無料イラスト/フレーム枠/ライン飾り/リボン/メッセージカード">
              <a:extLst>
                <a:ext uri="{FF2B5EF4-FFF2-40B4-BE49-F238E27FC236}">
                  <a16:creationId xmlns:a16="http://schemas.microsoft.com/office/drawing/2014/main" id="{D7903BEF-B7F5-2D57-D9FA-5AD4FD85F2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60"/>
            <a:stretch/>
          </p:blipFill>
          <p:spPr bwMode="auto">
            <a:xfrm rot="19718895">
              <a:off x="7754178" y="4336617"/>
              <a:ext cx="1188707" cy="1876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3C47FB4D-F4B9-4BFF-AAE8-D051432B73B4}"/>
                </a:ext>
              </a:extLst>
            </p:cNvPr>
            <p:cNvSpPr/>
            <p:nvPr/>
          </p:nvSpPr>
          <p:spPr>
            <a:xfrm>
              <a:off x="342384" y="1891054"/>
              <a:ext cx="8388000" cy="864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CD8A3EFB-3D26-4C60-8E5C-6C75DEA384D5}"/>
                </a:ext>
              </a:extLst>
            </p:cNvPr>
            <p:cNvSpPr txBox="1"/>
            <p:nvPr/>
          </p:nvSpPr>
          <p:spPr>
            <a:xfrm>
              <a:off x="325353" y="2139940"/>
              <a:ext cx="8443338" cy="622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3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札幌遠友夜学校記念館建設募金</a:t>
              </a:r>
            </a:p>
          </p:txBody>
        </p:sp>
        <p:sp>
          <p:nvSpPr>
            <p:cNvPr id="7" name="スクロール: 横 6">
              <a:extLst>
                <a:ext uri="{FF2B5EF4-FFF2-40B4-BE49-F238E27FC236}">
                  <a16:creationId xmlns:a16="http://schemas.microsoft.com/office/drawing/2014/main" id="{711B75F3-1270-4C82-8448-EFAEFCB42EA1}"/>
                </a:ext>
              </a:extLst>
            </p:cNvPr>
            <p:cNvSpPr/>
            <p:nvPr/>
          </p:nvSpPr>
          <p:spPr>
            <a:xfrm>
              <a:off x="131070" y="2639702"/>
              <a:ext cx="8865769" cy="1440000"/>
            </a:xfrm>
            <a:prstGeom prst="horizontalScroll">
              <a:avLst>
                <a:gd name="adj" fmla="val 1774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1D9E0D3-DD27-4767-8CEE-3B07A57E762A}"/>
                </a:ext>
              </a:extLst>
            </p:cNvPr>
            <p:cNvSpPr txBox="1"/>
            <p:nvPr/>
          </p:nvSpPr>
          <p:spPr>
            <a:xfrm>
              <a:off x="425548" y="2912891"/>
              <a:ext cx="521168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2020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年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月からこれまでに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支援してくださった個人・団体</a:t>
              </a: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2864879" y="764457"/>
              <a:ext cx="6023948" cy="936000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9C613C07-6EC5-453F-AE91-7E8ACB4F7696}"/>
                </a:ext>
              </a:extLst>
            </p:cNvPr>
            <p:cNvSpPr txBox="1"/>
            <p:nvPr/>
          </p:nvSpPr>
          <p:spPr>
            <a:xfrm>
              <a:off x="2903857" y="830293"/>
              <a:ext cx="5974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ご協力いただいた募金　</a:t>
              </a:r>
              <a:r>
                <a:rPr kumimoji="1" lang="en-US" altLang="ja-JP" sz="4800" b="1" u="sng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66</a:t>
              </a:r>
              <a:r>
                <a: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件</a:t>
              </a: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252064" y="763500"/>
              <a:ext cx="2400127" cy="936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265808" y="862191"/>
              <a:ext cx="2414444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2023</a:t>
              </a: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年 </a:t>
              </a:r>
              <a:r>
                <a:rPr kumimoji="1" lang="en-US" altLang="ja-JP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5</a:t>
              </a: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 月</a:t>
              </a:r>
              <a:endPara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7750B78-CC7C-4AFB-ACBD-3AFCC3156892}"/>
                </a:ext>
              </a:extLst>
            </p:cNvPr>
            <p:cNvSpPr txBox="1"/>
            <p:nvPr/>
          </p:nvSpPr>
          <p:spPr>
            <a:xfrm>
              <a:off x="5790229" y="2801896"/>
              <a:ext cx="3147016" cy="1094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塁計 </a:t>
              </a:r>
              <a:r>
                <a:rPr kumimoji="1" lang="en-US" altLang="ja-JP" sz="4800" b="1" u="sng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3</a:t>
              </a:r>
              <a:r>
                <a:rPr kumimoji="1" lang="en-US" altLang="ja-JP" sz="4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,057</a:t>
              </a:r>
              <a:r>
                <a:rPr kumimoji="1" lang="en-US" altLang="ja-JP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ja-JP" alt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件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4CC472D-50F5-41CB-9785-99AB49CD0906}"/>
                </a:ext>
              </a:extLst>
            </p:cNvPr>
            <p:cNvSpPr txBox="1"/>
            <p:nvPr/>
          </p:nvSpPr>
          <p:spPr>
            <a:xfrm>
              <a:off x="754737" y="5875475"/>
              <a:ext cx="76111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BF55A69-7B5F-474B-A5B8-17AE1431D4CA}"/>
                </a:ext>
              </a:extLst>
            </p:cNvPr>
            <p:cNvSpPr/>
            <p:nvPr/>
          </p:nvSpPr>
          <p:spPr>
            <a:xfrm>
              <a:off x="29514" y="592220"/>
              <a:ext cx="9072000" cy="5832000"/>
            </a:xfrm>
            <a:prstGeom prst="rect">
              <a:avLst/>
            </a:prstGeom>
            <a:noFill/>
            <a:ln w="127000" cmpd="thickThin"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2050" name="Picture 2" descr="かわいい2匹の鯉のぼりの無料イラスト／こどもの日43085 | 素材Good">
              <a:extLst>
                <a:ext uri="{FF2B5EF4-FFF2-40B4-BE49-F238E27FC236}">
                  <a16:creationId xmlns:a16="http://schemas.microsoft.com/office/drawing/2014/main" id="{C016859A-D85B-37B6-C5CD-EC454CA812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321" y="4497530"/>
              <a:ext cx="1514184" cy="1289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1E7C61D-43D4-4FB2-B4C2-69BC1CEB9635}"/>
                </a:ext>
              </a:extLst>
            </p:cNvPr>
            <p:cNvSpPr txBox="1"/>
            <p:nvPr/>
          </p:nvSpPr>
          <p:spPr>
            <a:xfrm>
              <a:off x="795468" y="3883425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、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203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82903B93-466C-F406-4560-D84901D79BEB}"/>
              </a:ext>
            </a:extLst>
          </p:cNvPr>
          <p:cNvGrpSpPr/>
          <p:nvPr/>
        </p:nvGrpSpPr>
        <p:grpSpPr>
          <a:xfrm>
            <a:off x="29514" y="592220"/>
            <a:ext cx="9072000" cy="5832000"/>
            <a:chOff x="29514" y="592220"/>
            <a:chExt cx="9072000" cy="5832000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29514" y="592220"/>
              <a:ext cx="9072000" cy="5832000"/>
              <a:chOff x="29514" y="592220"/>
              <a:chExt cx="9072000" cy="5832000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4BF55A69-7B5F-474B-A5B8-17AE1431D4CA}"/>
                  </a:ext>
                </a:extLst>
              </p:cNvPr>
              <p:cNvSpPr/>
              <p:nvPr/>
            </p:nvSpPr>
            <p:spPr>
              <a:xfrm>
                <a:off x="29514" y="592220"/>
                <a:ext cx="9072000" cy="5832000"/>
              </a:xfrm>
              <a:prstGeom prst="rect">
                <a:avLst/>
              </a:prstGeom>
              <a:solidFill>
                <a:schemeClr val="bg1"/>
              </a:solidFill>
              <a:ln w="127000" cmpd="thickThin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3C47FB4D-F4B9-4BFF-AAE8-D051432B73B4}"/>
                  </a:ext>
                </a:extLst>
              </p:cNvPr>
              <p:cNvSpPr/>
              <p:nvPr/>
            </p:nvSpPr>
            <p:spPr>
              <a:xfrm>
                <a:off x="342384" y="1891054"/>
                <a:ext cx="8388000" cy="864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D8A3EFB-3D26-4C60-8E5C-6C75DEA384D5}"/>
                  </a:ext>
                </a:extLst>
              </p:cNvPr>
              <p:cNvSpPr txBox="1"/>
              <p:nvPr/>
            </p:nvSpPr>
            <p:spPr>
              <a:xfrm>
                <a:off x="325353" y="2139940"/>
                <a:ext cx="8443338" cy="622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3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札幌遠友夜学校記念館建設募金</a:t>
                </a:r>
              </a:p>
            </p:txBody>
          </p:sp>
          <p:sp>
            <p:nvSpPr>
              <p:cNvPr id="7" name="スクロール: 横 6">
                <a:extLst>
                  <a:ext uri="{FF2B5EF4-FFF2-40B4-BE49-F238E27FC236}">
                    <a16:creationId xmlns:a16="http://schemas.microsoft.com/office/drawing/2014/main" id="{711B75F3-1270-4C82-8448-EFAEFCB42EA1}"/>
                  </a:ext>
                </a:extLst>
              </p:cNvPr>
              <p:cNvSpPr/>
              <p:nvPr/>
            </p:nvSpPr>
            <p:spPr>
              <a:xfrm>
                <a:off x="131070" y="2639702"/>
                <a:ext cx="8865769" cy="1440000"/>
              </a:xfrm>
              <a:prstGeom prst="horizontalScroll">
                <a:avLst>
                  <a:gd name="adj" fmla="val 17745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1D9E0D3-DD27-4767-8CEE-3B07A57E762A}"/>
                  </a:ext>
                </a:extLst>
              </p:cNvPr>
              <p:cNvSpPr txBox="1"/>
              <p:nvPr/>
            </p:nvSpPr>
            <p:spPr>
              <a:xfrm>
                <a:off x="425548" y="2912891"/>
                <a:ext cx="52116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2020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月からこれまでに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支援してくださった個人・団体</a:t>
                </a:r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2864879" y="764457"/>
                <a:ext cx="6023948" cy="936000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C613C07-6EC5-453F-AE91-7E8ACB4F7696}"/>
                  </a:ext>
                </a:extLst>
              </p:cNvPr>
              <p:cNvSpPr txBox="1"/>
              <p:nvPr/>
            </p:nvSpPr>
            <p:spPr>
              <a:xfrm>
                <a:off x="2903857" y="830293"/>
                <a:ext cx="59743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ご協力いただいた募金　</a:t>
                </a:r>
                <a:r>
                  <a:rPr kumimoji="1" lang="en-US" altLang="ja-JP" sz="48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32</a:t>
                </a:r>
                <a:r>
                  <a:rPr kumimoji="1" lang="ja-JP" alt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252064" y="763500"/>
                <a:ext cx="2400127" cy="936000"/>
              </a:xfrm>
              <a:prstGeom prst="rect">
                <a:avLst/>
              </a:prstGeom>
              <a:solidFill>
                <a:srgbClr val="EFF9FB"/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" name="テキスト ボックス 1"/>
              <p:cNvSpPr txBox="1"/>
              <p:nvPr/>
            </p:nvSpPr>
            <p:spPr>
              <a:xfrm>
                <a:off x="265808" y="862191"/>
                <a:ext cx="2414444" cy="76944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2022</a:t>
                </a:r>
                <a:r>
                  <a:rPr kumimoji="1" lang="ja-JP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 </a:t>
                </a:r>
                <a:r>
                  <a:rPr kumimoji="1" lang="en-US" altLang="ja-JP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6</a:t>
                </a: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月</a:t>
                </a:r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7750B78-CC7C-4AFB-ACBD-3AFCC3156892}"/>
                  </a:ext>
                </a:extLst>
              </p:cNvPr>
              <p:cNvSpPr txBox="1"/>
              <p:nvPr/>
            </p:nvSpPr>
            <p:spPr>
              <a:xfrm>
                <a:off x="5790230" y="2801896"/>
                <a:ext cx="3147016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塁計 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</a:t>
                </a:r>
                <a:r>
                  <a:rPr kumimoji="1" lang="en-US" altLang="ja-JP" sz="48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,088</a:t>
                </a:r>
                <a:r>
                  <a:rPr kumimoji="1" lang="en-US" altLang="ja-JP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ja-JP" altLang="en-US" sz="30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</a:p>
            </p:txBody>
          </p:sp>
        </p:grpSp>
        <p:pic>
          <p:nvPicPr>
            <p:cNvPr id="1028" name="Picture 4" descr="あじさいの無料イラスト素材 無料イラスト素材・登録不要｜うさくーのイラストぱーく">
              <a:extLst>
                <a:ext uri="{FF2B5EF4-FFF2-40B4-BE49-F238E27FC236}">
                  <a16:creationId xmlns:a16="http://schemas.microsoft.com/office/drawing/2014/main" id="{AAC4F539-4698-D7EA-E676-9217C8DF11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36" b="10593"/>
            <a:stretch/>
          </p:blipFill>
          <p:spPr bwMode="auto">
            <a:xfrm>
              <a:off x="131070" y="4076101"/>
              <a:ext cx="2658312" cy="2189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721DCC4-999C-354E-D3CA-18C798ECE305}"/>
                </a:ext>
              </a:extLst>
            </p:cNvPr>
            <p:cNvSpPr txBox="1"/>
            <p:nvPr/>
          </p:nvSpPr>
          <p:spPr>
            <a:xfrm>
              <a:off x="1213744" y="5865574"/>
              <a:ext cx="7747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032" name="Picture 8" descr="傘の中でくつろぐカエルのかわいい梅雨の無料フリーイラスト83799 | 素材Good">
              <a:extLst>
                <a:ext uri="{FF2B5EF4-FFF2-40B4-BE49-F238E27FC236}">
                  <a16:creationId xmlns:a16="http://schemas.microsoft.com/office/drawing/2014/main" id="{30B66B09-8C37-7CE2-ACAF-DCEDBBAEC3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449">
              <a:off x="7568512" y="4586220"/>
              <a:ext cx="1409831" cy="1366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AF16E509-A14A-B053-26A7-4B8A381CD554}"/>
                </a:ext>
              </a:extLst>
            </p:cNvPr>
            <p:cNvSpPr txBox="1"/>
            <p:nvPr/>
          </p:nvSpPr>
          <p:spPr>
            <a:xfrm>
              <a:off x="1396600" y="3937127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、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185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29514" y="592220"/>
            <a:ext cx="9147194" cy="5832000"/>
            <a:chOff x="29514" y="592220"/>
            <a:chExt cx="9147194" cy="5832000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FB5C98B6-7385-481D-BB01-41981A096D91}"/>
                </a:ext>
              </a:extLst>
            </p:cNvPr>
            <p:cNvGrpSpPr/>
            <p:nvPr/>
          </p:nvGrpSpPr>
          <p:grpSpPr>
            <a:xfrm>
              <a:off x="29514" y="592220"/>
              <a:ext cx="9072000" cy="5832000"/>
              <a:chOff x="29514" y="592220"/>
              <a:chExt cx="9072000" cy="5832000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4BF55A69-7B5F-474B-A5B8-17AE1431D4CA}"/>
                  </a:ext>
                </a:extLst>
              </p:cNvPr>
              <p:cNvSpPr/>
              <p:nvPr/>
            </p:nvSpPr>
            <p:spPr>
              <a:xfrm>
                <a:off x="29514" y="592220"/>
                <a:ext cx="9072000" cy="5832000"/>
              </a:xfrm>
              <a:prstGeom prst="rect">
                <a:avLst/>
              </a:prstGeom>
              <a:solidFill>
                <a:schemeClr val="bg1"/>
              </a:solidFill>
              <a:ln w="127000" cmpd="thickThin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3C47FB4D-F4B9-4BFF-AAE8-D051432B73B4}"/>
                  </a:ext>
                </a:extLst>
              </p:cNvPr>
              <p:cNvSpPr/>
              <p:nvPr/>
            </p:nvSpPr>
            <p:spPr>
              <a:xfrm>
                <a:off x="342384" y="1891054"/>
                <a:ext cx="8388000" cy="864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D8A3EFB-3D26-4C60-8E5C-6C75DEA384D5}"/>
                  </a:ext>
                </a:extLst>
              </p:cNvPr>
              <p:cNvSpPr txBox="1"/>
              <p:nvPr/>
            </p:nvSpPr>
            <p:spPr>
              <a:xfrm>
                <a:off x="325353" y="2139940"/>
                <a:ext cx="8443338" cy="622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3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46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札幌遠友夜学校記念館建設募金</a:t>
                </a:r>
              </a:p>
            </p:txBody>
          </p:sp>
          <p:sp>
            <p:nvSpPr>
              <p:cNvPr id="7" name="スクロール: 横 6">
                <a:extLst>
                  <a:ext uri="{FF2B5EF4-FFF2-40B4-BE49-F238E27FC236}">
                    <a16:creationId xmlns:a16="http://schemas.microsoft.com/office/drawing/2014/main" id="{711B75F3-1270-4C82-8448-EFAEFCB42EA1}"/>
                  </a:ext>
                </a:extLst>
              </p:cNvPr>
              <p:cNvSpPr/>
              <p:nvPr/>
            </p:nvSpPr>
            <p:spPr>
              <a:xfrm>
                <a:off x="131070" y="2639702"/>
                <a:ext cx="8865769" cy="1440000"/>
              </a:xfrm>
              <a:prstGeom prst="horizontalScroll">
                <a:avLst>
                  <a:gd name="adj" fmla="val 17745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1D9E0D3-DD27-4767-8CEE-3B07A57E762A}"/>
                  </a:ext>
                </a:extLst>
              </p:cNvPr>
              <p:cNvSpPr txBox="1"/>
              <p:nvPr/>
            </p:nvSpPr>
            <p:spPr>
              <a:xfrm>
                <a:off x="425548" y="2912891"/>
                <a:ext cx="52116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2020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月から</a:t>
                </a:r>
                <a:r>
                  <a:rPr kumimoji="1" lang="ja-JP" altLang="en-US" sz="2800" b="1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これまでに</a:t>
                </a:r>
                <a:endParaRPr kumimoji="1" lang="en-US" altLang="ja-JP" sz="2800" b="1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 marL="0" marR="0" lvl="0" indent="0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支援してくださった個人・団体</a:t>
                </a:r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2864879" y="764457"/>
                <a:ext cx="6023948" cy="936000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C613C07-6EC5-453F-AE91-7E8ACB4F7696}"/>
                  </a:ext>
                </a:extLst>
              </p:cNvPr>
              <p:cNvSpPr txBox="1"/>
              <p:nvPr/>
            </p:nvSpPr>
            <p:spPr>
              <a:xfrm>
                <a:off x="2903857" y="830293"/>
                <a:ext cx="59743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ご協力いただいた募金　</a:t>
                </a:r>
                <a:r>
                  <a:rPr kumimoji="1" lang="en-US" altLang="ja-JP" sz="48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25</a:t>
                </a:r>
                <a:r>
                  <a:rPr kumimoji="1" lang="ja-JP" alt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252064" y="763500"/>
                <a:ext cx="2400127" cy="9360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" name="テキスト ボックス 1"/>
              <p:cNvSpPr txBox="1"/>
              <p:nvPr/>
            </p:nvSpPr>
            <p:spPr>
              <a:xfrm>
                <a:off x="265808" y="862191"/>
                <a:ext cx="2414444" cy="76944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2022</a:t>
                </a:r>
                <a:r>
                  <a:rPr kumimoji="1" lang="ja-JP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 </a:t>
                </a:r>
                <a:r>
                  <a:rPr kumimoji="1" lang="en-US" altLang="ja-JP" sz="4400" b="1" noProof="0" dirty="0">
                    <a:solidFill>
                      <a:srgbClr val="00800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2</a:t>
                </a: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月</a:t>
                </a:r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4CC472D-50F5-41CB-9785-99AB49CD0906}"/>
                  </a:ext>
                </a:extLst>
              </p:cNvPr>
              <p:cNvSpPr txBox="1"/>
              <p:nvPr/>
            </p:nvSpPr>
            <p:spPr>
              <a:xfrm>
                <a:off x="779232" y="5848129"/>
                <a:ext cx="75706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Calligraphy" panose="03010101010101010101" pitchFamily="66" charset="0"/>
                    <a:ea typeface="游ゴシック" panose="020B0400000000000000" pitchFamily="50" charset="-128"/>
                    <a:cs typeface="+mn-cs"/>
                  </a:rPr>
                  <a:t>Many 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Lucida Calligraphy" panose="03010101010101010101" pitchFamily="66" charset="0"/>
                    <a:ea typeface="游ゴシック" panose="020B0400000000000000" pitchFamily="50" charset="-128"/>
                    <a:cs typeface="+mn-cs"/>
                  </a:rPr>
                  <a:t>Thanks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Calligraphy" panose="03010101010101010101" pitchFamily="66" charset="0"/>
                    <a:ea typeface="游ゴシック" panose="020B0400000000000000" pitchFamily="50" charset="-128"/>
                    <a:cs typeface="+mn-cs"/>
                  </a:rPr>
                  <a:t> for your kind 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Lucida Calligraphy" panose="03010101010101010101" pitchFamily="66" charset="0"/>
                    <a:ea typeface="游ゴシック" panose="020B0400000000000000" pitchFamily="50" charset="-128"/>
                    <a:cs typeface="+mn-cs"/>
                  </a:rPr>
                  <a:t>Donation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Calligraphy" panose="03010101010101010101" pitchFamily="66" charset="0"/>
                    <a:ea typeface="游ゴシック" panose="020B0400000000000000" pitchFamily="50" charset="-128"/>
                    <a:cs typeface="+mn-cs"/>
                  </a:rPr>
                  <a:t>!</a:t>
                </a:r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1E7C61D-43D4-4FB2-B4C2-69BC1CEB9635}"/>
                  </a:ext>
                </a:extLst>
              </p:cNvPr>
              <p:cNvSpPr txBox="1"/>
              <p:nvPr/>
            </p:nvSpPr>
            <p:spPr>
              <a:xfrm>
                <a:off x="897079" y="3926494"/>
                <a:ext cx="7366119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記念館建設へご厚意の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募金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をしてくださった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支援者の皆に心からの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感謝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を込めて</a:t>
                </a:r>
                <a:r>
                  <a:rPr kumimoji="1" lang="ja-JP" altLang="en-US" sz="2800" b="1" dirty="0">
                    <a:solidFill>
                      <a:prstClr val="black"/>
                    </a:solidFill>
                    <a:latin typeface="游ゴシック" panose="020B0400000000000000" pitchFamily="50" charset="-128"/>
                  </a:rPr>
                  <a:t>、</a:t>
                </a:r>
                <a:endParaRPr kumimoji="1" lang="en-US" altLang="ja-JP" sz="2800" b="1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 lvl="0" algn="ctr">
                  <a:defRPr/>
                </a:pPr>
                <a:r>
                  <a:rPr kumimoji="1" lang="ja-JP" altLang="en-US" sz="2800" b="1" dirty="0">
                    <a:solidFill>
                      <a:prstClr val="black"/>
                    </a:solidFill>
                    <a:latin typeface="游ゴシック" panose="020B0400000000000000" pitchFamily="50" charset="-128"/>
                  </a:rPr>
                  <a:t>お名前のリストを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掲載させて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いただいております</a:t>
                </a:r>
              </a:p>
            </p:txBody>
          </p:sp>
        </p:grp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7750B78-CC7C-4AFB-ACBD-3AFCC3156892}"/>
                </a:ext>
              </a:extLst>
            </p:cNvPr>
            <p:cNvSpPr txBox="1"/>
            <p:nvPr/>
          </p:nvSpPr>
          <p:spPr>
            <a:xfrm>
              <a:off x="5790229" y="2801896"/>
              <a:ext cx="3147016" cy="1094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塁計 </a:t>
              </a:r>
              <a:r>
                <a:rPr kumimoji="1" lang="en-US" altLang="ja-JP" sz="4800" b="1" u="sng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2</a:t>
              </a:r>
              <a:r>
                <a:rPr kumimoji="1" lang="en-US" altLang="ja-JP" sz="4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,454</a:t>
              </a:r>
              <a:r>
                <a:rPr kumimoji="1" lang="en-US" altLang="ja-JP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ja-JP" alt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件</a:t>
              </a:r>
            </a:p>
          </p:txBody>
        </p:sp>
        <p:pic>
          <p:nvPicPr>
            <p:cNvPr id="1028" name="Picture 4" descr="赤鬼と豆まきのイラスト | フリー素材 イラストミント">
              <a:extLst>
                <a:ext uri="{FF2B5EF4-FFF2-40B4-BE49-F238E27FC236}">
                  <a16:creationId xmlns:a16="http://schemas.microsoft.com/office/drawing/2014/main" id="{794E013D-3D14-488A-83BA-90FEB8110D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83" t="8565" r="2127" b="40131"/>
            <a:stretch/>
          </p:blipFill>
          <p:spPr bwMode="auto">
            <a:xfrm>
              <a:off x="87392" y="4270027"/>
              <a:ext cx="1730772" cy="1535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椿（ツバキ）の花のイラスト | 2023年（令和5年） 無料の年賀状デザインテンプレート集">
              <a:extLst>
                <a:ext uri="{FF2B5EF4-FFF2-40B4-BE49-F238E27FC236}">
                  <a16:creationId xmlns:a16="http://schemas.microsoft.com/office/drawing/2014/main" id="{811849EE-8296-4DC8-B0DA-7F639C716C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8473" y="4053888"/>
              <a:ext cx="2398235" cy="2090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赤鬼と豆まきのイラスト | フリー素材 イラストミント">
              <a:extLst>
                <a:ext uri="{FF2B5EF4-FFF2-40B4-BE49-F238E27FC236}">
                  <a16:creationId xmlns:a16="http://schemas.microsoft.com/office/drawing/2014/main" id="{4EFB211E-4A01-4E01-9C13-5F326DFF5A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65" t="62760" r="14683" b="9789"/>
            <a:stretch/>
          </p:blipFill>
          <p:spPr bwMode="auto">
            <a:xfrm>
              <a:off x="69892" y="5658486"/>
              <a:ext cx="786810" cy="704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赤鬼と豆まきのイラスト | フリー素材 イラストミント">
              <a:extLst>
                <a:ext uri="{FF2B5EF4-FFF2-40B4-BE49-F238E27FC236}">
                  <a16:creationId xmlns:a16="http://schemas.microsoft.com/office/drawing/2014/main" id="{BE4B8726-94BE-4E12-B29C-68FB9AE9D9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0" t="43689" r="53899" b="9437"/>
            <a:stretch/>
          </p:blipFill>
          <p:spPr bwMode="auto">
            <a:xfrm>
              <a:off x="1498296" y="5042267"/>
              <a:ext cx="872123" cy="940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赤鬼と豆まきのイラスト | フリー素材 イラストミント">
              <a:extLst>
                <a:ext uri="{FF2B5EF4-FFF2-40B4-BE49-F238E27FC236}">
                  <a16:creationId xmlns:a16="http://schemas.microsoft.com/office/drawing/2014/main" id="{ACA327E5-09EB-4133-869A-431B39EB8B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0" t="18584" r="63896" b="56311"/>
            <a:stretch/>
          </p:blipFill>
          <p:spPr bwMode="auto">
            <a:xfrm>
              <a:off x="2333211" y="5207524"/>
              <a:ext cx="656160" cy="503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2574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82903B93-466C-F406-4560-D84901D79BEB}"/>
              </a:ext>
            </a:extLst>
          </p:cNvPr>
          <p:cNvGrpSpPr/>
          <p:nvPr/>
        </p:nvGrpSpPr>
        <p:grpSpPr>
          <a:xfrm>
            <a:off x="29514" y="592220"/>
            <a:ext cx="9072000" cy="5832000"/>
            <a:chOff x="29514" y="592220"/>
            <a:chExt cx="9072000" cy="5832000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29514" y="592220"/>
              <a:ext cx="9072000" cy="5832000"/>
              <a:chOff x="29514" y="592220"/>
              <a:chExt cx="9072000" cy="5832000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4BF55A69-7B5F-474B-A5B8-17AE1431D4CA}"/>
                  </a:ext>
                </a:extLst>
              </p:cNvPr>
              <p:cNvSpPr/>
              <p:nvPr/>
            </p:nvSpPr>
            <p:spPr>
              <a:xfrm>
                <a:off x="29514" y="592220"/>
                <a:ext cx="9072000" cy="5832000"/>
              </a:xfrm>
              <a:prstGeom prst="rect">
                <a:avLst/>
              </a:prstGeom>
              <a:solidFill>
                <a:schemeClr val="bg1"/>
              </a:solidFill>
              <a:ln w="127000" cmpd="thickThin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3C47FB4D-F4B9-4BFF-AAE8-D051432B73B4}"/>
                  </a:ext>
                </a:extLst>
              </p:cNvPr>
              <p:cNvSpPr/>
              <p:nvPr/>
            </p:nvSpPr>
            <p:spPr>
              <a:xfrm>
                <a:off x="342384" y="1891054"/>
                <a:ext cx="8388000" cy="864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D8A3EFB-3D26-4C60-8E5C-6C75DEA384D5}"/>
                  </a:ext>
                </a:extLst>
              </p:cNvPr>
              <p:cNvSpPr txBox="1"/>
              <p:nvPr/>
            </p:nvSpPr>
            <p:spPr>
              <a:xfrm>
                <a:off x="325353" y="2139940"/>
                <a:ext cx="8443338" cy="622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3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札幌遠友夜学校記念館建設募金</a:t>
                </a:r>
              </a:p>
            </p:txBody>
          </p:sp>
          <p:sp>
            <p:nvSpPr>
              <p:cNvPr id="7" name="スクロール: 横 6">
                <a:extLst>
                  <a:ext uri="{FF2B5EF4-FFF2-40B4-BE49-F238E27FC236}">
                    <a16:creationId xmlns:a16="http://schemas.microsoft.com/office/drawing/2014/main" id="{711B75F3-1270-4C82-8448-EFAEFCB42EA1}"/>
                  </a:ext>
                </a:extLst>
              </p:cNvPr>
              <p:cNvSpPr/>
              <p:nvPr/>
            </p:nvSpPr>
            <p:spPr>
              <a:xfrm>
                <a:off x="131070" y="2639702"/>
                <a:ext cx="8865769" cy="1440000"/>
              </a:xfrm>
              <a:prstGeom prst="horizontalScroll">
                <a:avLst>
                  <a:gd name="adj" fmla="val 17745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1D9E0D3-DD27-4767-8CEE-3B07A57E762A}"/>
                  </a:ext>
                </a:extLst>
              </p:cNvPr>
              <p:cNvSpPr txBox="1"/>
              <p:nvPr/>
            </p:nvSpPr>
            <p:spPr>
              <a:xfrm>
                <a:off x="425548" y="2912891"/>
                <a:ext cx="52116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2020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月からこれまでに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支援してくださった個人・団体</a:t>
                </a:r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2864879" y="764457"/>
                <a:ext cx="6023948" cy="936000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C613C07-6EC5-453F-AE91-7E8ACB4F7696}"/>
                  </a:ext>
                </a:extLst>
              </p:cNvPr>
              <p:cNvSpPr txBox="1"/>
              <p:nvPr/>
            </p:nvSpPr>
            <p:spPr>
              <a:xfrm>
                <a:off x="2903857" y="830293"/>
                <a:ext cx="59743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ご協力いただいた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募金　</a:t>
                </a:r>
                <a:r>
                  <a:rPr kumimoji="1" lang="en-US" altLang="ja-JP" sz="48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45</a:t>
                </a:r>
                <a:r>
                  <a:rPr kumimoji="1" lang="ja-JP" altLang="en-US" sz="32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  <a:endPara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252064" y="763500"/>
                <a:ext cx="2400127" cy="936000"/>
              </a:xfrm>
              <a:prstGeom prst="rect">
                <a:avLst/>
              </a:prstGeom>
              <a:solidFill>
                <a:srgbClr val="EFF9FB"/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" name="テキスト ボックス 1"/>
              <p:cNvSpPr txBox="1"/>
              <p:nvPr/>
            </p:nvSpPr>
            <p:spPr>
              <a:xfrm>
                <a:off x="204093" y="862191"/>
                <a:ext cx="2537874" cy="76944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2024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 </a:t>
                </a:r>
                <a:r>
                  <a:rPr kumimoji="1" lang="ja-JP" alt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７</a:t>
                </a:r>
                <a:r>
                  <a: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7750B78-CC7C-4AFB-ACBD-3AFCC3156892}"/>
                  </a:ext>
                </a:extLst>
              </p:cNvPr>
              <p:cNvSpPr txBox="1"/>
              <p:nvPr/>
            </p:nvSpPr>
            <p:spPr>
              <a:xfrm>
                <a:off x="5790230" y="2801896"/>
                <a:ext cx="3147015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u="sng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累計</a:t>
                </a:r>
                <a:r>
                  <a:rPr kumimoji="1" lang="ja-JP" altLang="en-US" sz="30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</a:t>
                </a:r>
                <a:r>
                  <a:rPr kumimoji="1" lang="en-US" altLang="ja-JP" sz="48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,460</a:t>
                </a:r>
                <a:r>
                  <a:rPr kumimoji="1" lang="en-US" altLang="ja-JP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ja-JP" altLang="en-US" sz="30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</a:p>
            </p:txBody>
          </p:sp>
        </p:grp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721DCC4-999C-354E-D3CA-18C798ECE305}"/>
                </a:ext>
              </a:extLst>
            </p:cNvPr>
            <p:cNvSpPr txBox="1"/>
            <p:nvPr/>
          </p:nvSpPr>
          <p:spPr>
            <a:xfrm>
              <a:off x="1213744" y="5865574"/>
              <a:ext cx="7747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AF16E509-A14A-B053-26A7-4B8A381CD554}"/>
                </a:ext>
              </a:extLst>
            </p:cNvPr>
            <p:cNvSpPr txBox="1"/>
            <p:nvPr/>
          </p:nvSpPr>
          <p:spPr>
            <a:xfrm>
              <a:off x="1396600" y="3937127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、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A6109744-5554-D517-A011-C0980F491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" y="4178710"/>
            <a:ext cx="1834974" cy="199453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225A9F8-11F1-96F6-D44A-E35E1F0E4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400" y="4556843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5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82903B93-466C-F406-4560-D84901D79BEB}"/>
              </a:ext>
            </a:extLst>
          </p:cNvPr>
          <p:cNvGrpSpPr/>
          <p:nvPr/>
        </p:nvGrpSpPr>
        <p:grpSpPr>
          <a:xfrm>
            <a:off x="29514" y="592220"/>
            <a:ext cx="9072000" cy="5832000"/>
            <a:chOff x="29514" y="592220"/>
            <a:chExt cx="9072000" cy="5832000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29514" y="592220"/>
              <a:ext cx="9072000" cy="5832000"/>
              <a:chOff x="29514" y="592220"/>
              <a:chExt cx="9072000" cy="5832000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4BF55A69-7B5F-474B-A5B8-17AE1431D4CA}"/>
                  </a:ext>
                </a:extLst>
              </p:cNvPr>
              <p:cNvSpPr/>
              <p:nvPr/>
            </p:nvSpPr>
            <p:spPr>
              <a:xfrm>
                <a:off x="29514" y="592220"/>
                <a:ext cx="9072000" cy="5832000"/>
              </a:xfrm>
              <a:prstGeom prst="rect">
                <a:avLst/>
              </a:prstGeom>
              <a:solidFill>
                <a:schemeClr val="bg1"/>
              </a:solidFill>
              <a:ln w="127000" cmpd="thickThin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3C47FB4D-F4B9-4BFF-AAE8-D051432B73B4}"/>
                  </a:ext>
                </a:extLst>
              </p:cNvPr>
              <p:cNvSpPr/>
              <p:nvPr/>
            </p:nvSpPr>
            <p:spPr>
              <a:xfrm>
                <a:off x="342384" y="1891054"/>
                <a:ext cx="8388000" cy="864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D8A3EFB-3D26-4C60-8E5C-6C75DEA384D5}"/>
                  </a:ext>
                </a:extLst>
              </p:cNvPr>
              <p:cNvSpPr txBox="1"/>
              <p:nvPr/>
            </p:nvSpPr>
            <p:spPr>
              <a:xfrm>
                <a:off x="325353" y="2139940"/>
                <a:ext cx="8443338" cy="622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3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札幌遠友夜学校記念館建設募金</a:t>
                </a:r>
              </a:p>
            </p:txBody>
          </p:sp>
          <p:sp>
            <p:nvSpPr>
              <p:cNvPr id="7" name="スクロール: 横 6">
                <a:extLst>
                  <a:ext uri="{FF2B5EF4-FFF2-40B4-BE49-F238E27FC236}">
                    <a16:creationId xmlns:a16="http://schemas.microsoft.com/office/drawing/2014/main" id="{711B75F3-1270-4C82-8448-EFAEFCB42EA1}"/>
                  </a:ext>
                </a:extLst>
              </p:cNvPr>
              <p:cNvSpPr/>
              <p:nvPr/>
            </p:nvSpPr>
            <p:spPr>
              <a:xfrm>
                <a:off x="131070" y="2639702"/>
                <a:ext cx="8865769" cy="1440000"/>
              </a:xfrm>
              <a:prstGeom prst="horizontalScroll">
                <a:avLst>
                  <a:gd name="adj" fmla="val 17745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1D9E0D3-DD27-4767-8CEE-3B07A57E762A}"/>
                  </a:ext>
                </a:extLst>
              </p:cNvPr>
              <p:cNvSpPr txBox="1"/>
              <p:nvPr/>
            </p:nvSpPr>
            <p:spPr>
              <a:xfrm>
                <a:off x="425548" y="2912891"/>
                <a:ext cx="52116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2020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月からこれまでに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支援してくださった個人・団体</a:t>
                </a:r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2864879" y="764457"/>
                <a:ext cx="6023948" cy="936000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C613C07-6EC5-453F-AE91-7E8ACB4F7696}"/>
                  </a:ext>
                </a:extLst>
              </p:cNvPr>
              <p:cNvSpPr txBox="1"/>
              <p:nvPr/>
            </p:nvSpPr>
            <p:spPr>
              <a:xfrm>
                <a:off x="2903857" y="830293"/>
                <a:ext cx="59743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ご協力いただいた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募金　</a:t>
                </a:r>
                <a:r>
                  <a:rPr kumimoji="1" lang="en-US" altLang="ja-JP" sz="48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</a:t>
                </a:r>
                <a:r>
                  <a:rPr kumimoji="1" lang="ja-JP" altLang="en-US" sz="32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  <a:endPara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252064" y="763500"/>
                <a:ext cx="2400127" cy="936000"/>
              </a:xfrm>
              <a:prstGeom prst="rect">
                <a:avLst/>
              </a:prstGeom>
              <a:solidFill>
                <a:srgbClr val="EFF9FB"/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" name="テキスト ボックス 1"/>
              <p:cNvSpPr txBox="1"/>
              <p:nvPr/>
            </p:nvSpPr>
            <p:spPr>
              <a:xfrm>
                <a:off x="204093" y="862191"/>
                <a:ext cx="2537874" cy="76944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2023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 </a:t>
                </a:r>
                <a:r>
                  <a:rPr kumimoji="1" lang="ja-JP" alt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８</a:t>
                </a:r>
                <a:r>
                  <a: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7750B78-CC7C-4AFB-ACBD-3AFCC3156892}"/>
                  </a:ext>
                </a:extLst>
              </p:cNvPr>
              <p:cNvSpPr txBox="1"/>
              <p:nvPr/>
            </p:nvSpPr>
            <p:spPr>
              <a:xfrm>
                <a:off x="5790230" y="2801896"/>
                <a:ext cx="3147016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u="sng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累計</a:t>
                </a:r>
                <a:r>
                  <a:rPr kumimoji="1" lang="ja-JP" altLang="en-US" sz="30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</a:t>
                </a:r>
                <a:r>
                  <a:rPr kumimoji="1" lang="en-US" altLang="ja-JP" sz="48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,138</a:t>
                </a:r>
                <a:r>
                  <a:rPr kumimoji="1" lang="en-US" altLang="ja-JP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ja-JP" altLang="en-US" sz="30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</a:p>
            </p:txBody>
          </p:sp>
        </p:grp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721DCC4-999C-354E-D3CA-18C798ECE305}"/>
                </a:ext>
              </a:extLst>
            </p:cNvPr>
            <p:cNvSpPr txBox="1"/>
            <p:nvPr/>
          </p:nvSpPr>
          <p:spPr>
            <a:xfrm>
              <a:off x="1213744" y="5865574"/>
              <a:ext cx="7747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AF16E509-A14A-B053-26A7-4B8A381CD554}"/>
                </a:ext>
              </a:extLst>
            </p:cNvPr>
            <p:cNvSpPr txBox="1"/>
            <p:nvPr/>
          </p:nvSpPr>
          <p:spPr>
            <a:xfrm>
              <a:off x="1396600" y="3937127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、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9FB33B64-28B5-FB6C-BC89-4D30F3158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" y="3922989"/>
            <a:ext cx="1962845" cy="209929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4867E49-F92F-68FD-AAA3-7A3E827A4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256" y="4385984"/>
            <a:ext cx="1241557" cy="15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50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82903B93-466C-F406-4560-D84901D79BEB}"/>
              </a:ext>
            </a:extLst>
          </p:cNvPr>
          <p:cNvGrpSpPr/>
          <p:nvPr/>
        </p:nvGrpSpPr>
        <p:grpSpPr>
          <a:xfrm>
            <a:off x="29514" y="592220"/>
            <a:ext cx="9072000" cy="5832000"/>
            <a:chOff x="29514" y="592220"/>
            <a:chExt cx="9072000" cy="5832000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29514" y="592220"/>
              <a:ext cx="9072000" cy="5832000"/>
              <a:chOff x="29514" y="592220"/>
              <a:chExt cx="9072000" cy="5832000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4BF55A69-7B5F-474B-A5B8-17AE1431D4CA}"/>
                  </a:ext>
                </a:extLst>
              </p:cNvPr>
              <p:cNvSpPr/>
              <p:nvPr/>
            </p:nvSpPr>
            <p:spPr>
              <a:xfrm>
                <a:off x="29514" y="592220"/>
                <a:ext cx="9072000" cy="5832000"/>
              </a:xfrm>
              <a:prstGeom prst="rect">
                <a:avLst/>
              </a:prstGeom>
              <a:solidFill>
                <a:schemeClr val="bg1"/>
              </a:solidFill>
              <a:ln w="127000" cmpd="thickThin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3C47FB4D-F4B9-4BFF-AAE8-D051432B73B4}"/>
                  </a:ext>
                </a:extLst>
              </p:cNvPr>
              <p:cNvSpPr/>
              <p:nvPr/>
            </p:nvSpPr>
            <p:spPr>
              <a:xfrm>
                <a:off x="342384" y="1891054"/>
                <a:ext cx="8388000" cy="864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D8A3EFB-3D26-4C60-8E5C-6C75DEA384D5}"/>
                  </a:ext>
                </a:extLst>
              </p:cNvPr>
              <p:cNvSpPr txBox="1"/>
              <p:nvPr/>
            </p:nvSpPr>
            <p:spPr>
              <a:xfrm>
                <a:off x="325353" y="2139940"/>
                <a:ext cx="8443338" cy="622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3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札幌遠友夜学校記念館建設募金</a:t>
                </a:r>
              </a:p>
            </p:txBody>
          </p:sp>
          <p:sp>
            <p:nvSpPr>
              <p:cNvPr id="7" name="スクロール: 横 6">
                <a:extLst>
                  <a:ext uri="{FF2B5EF4-FFF2-40B4-BE49-F238E27FC236}">
                    <a16:creationId xmlns:a16="http://schemas.microsoft.com/office/drawing/2014/main" id="{711B75F3-1270-4C82-8448-EFAEFCB42EA1}"/>
                  </a:ext>
                </a:extLst>
              </p:cNvPr>
              <p:cNvSpPr/>
              <p:nvPr/>
            </p:nvSpPr>
            <p:spPr>
              <a:xfrm>
                <a:off x="131070" y="2639702"/>
                <a:ext cx="8865769" cy="1440000"/>
              </a:xfrm>
              <a:prstGeom prst="horizontalScroll">
                <a:avLst>
                  <a:gd name="adj" fmla="val 17745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1D9E0D3-DD27-4767-8CEE-3B07A57E762A}"/>
                  </a:ext>
                </a:extLst>
              </p:cNvPr>
              <p:cNvSpPr txBox="1"/>
              <p:nvPr/>
            </p:nvSpPr>
            <p:spPr>
              <a:xfrm>
                <a:off x="425548" y="2912891"/>
                <a:ext cx="52116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2020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月からこれまでに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支援してくださった個人・団体</a:t>
                </a:r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2864879" y="764457"/>
                <a:ext cx="6023948" cy="936000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C613C07-6EC5-453F-AE91-7E8ACB4F7696}"/>
                  </a:ext>
                </a:extLst>
              </p:cNvPr>
              <p:cNvSpPr txBox="1"/>
              <p:nvPr/>
            </p:nvSpPr>
            <p:spPr>
              <a:xfrm>
                <a:off x="2903857" y="830293"/>
                <a:ext cx="59743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ご協力いただいた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募金　</a:t>
                </a:r>
                <a:r>
                  <a:rPr kumimoji="1" lang="en-US" altLang="ja-JP" sz="48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21</a:t>
                </a:r>
                <a:r>
                  <a:rPr kumimoji="1" lang="ja-JP" altLang="en-US" sz="32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  <a:endPara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252064" y="763500"/>
                <a:ext cx="2400127" cy="936000"/>
              </a:xfrm>
              <a:prstGeom prst="rect">
                <a:avLst/>
              </a:prstGeom>
              <a:solidFill>
                <a:srgbClr val="EFF9FB"/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" name="テキスト ボックス 1"/>
              <p:cNvSpPr txBox="1"/>
              <p:nvPr/>
            </p:nvSpPr>
            <p:spPr>
              <a:xfrm>
                <a:off x="204093" y="862191"/>
                <a:ext cx="2537875" cy="76944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2023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 </a:t>
                </a:r>
                <a:r>
                  <a:rPr kumimoji="1" lang="ja-JP" altLang="en-US" sz="4400" b="1">
                    <a:solidFill>
                      <a:srgbClr val="00800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９</a:t>
                </a:r>
                <a:r>
                  <a: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7750B78-CC7C-4AFB-ACBD-3AFCC3156892}"/>
                  </a:ext>
                </a:extLst>
              </p:cNvPr>
              <p:cNvSpPr txBox="1"/>
              <p:nvPr/>
            </p:nvSpPr>
            <p:spPr>
              <a:xfrm>
                <a:off x="5790229" y="2801896"/>
                <a:ext cx="3147015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u="sng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累計</a:t>
                </a:r>
                <a:r>
                  <a:rPr kumimoji="1" lang="ja-JP" altLang="en-US" sz="30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</a:t>
                </a:r>
                <a:r>
                  <a:rPr kumimoji="1" lang="en-US" altLang="ja-JP" sz="48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,160</a:t>
                </a:r>
                <a:r>
                  <a:rPr kumimoji="1" lang="en-US" altLang="ja-JP" sz="32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ja-JP" altLang="en-US" sz="30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</a:p>
            </p:txBody>
          </p:sp>
        </p:grp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721DCC4-999C-354E-D3CA-18C798ECE305}"/>
                </a:ext>
              </a:extLst>
            </p:cNvPr>
            <p:cNvSpPr txBox="1"/>
            <p:nvPr/>
          </p:nvSpPr>
          <p:spPr>
            <a:xfrm>
              <a:off x="1213744" y="5865574"/>
              <a:ext cx="7747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AF16E509-A14A-B053-26A7-4B8A381CD554}"/>
                </a:ext>
              </a:extLst>
            </p:cNvPr>
            <p:cNvSpPr txBox="1"/>
            <p:nvPr/>
          </p:nvSpPr>
          <p:spPr>
            <a:xfrm>
              <a:off x="1396600" y="3937127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、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AF2E90B2-01C1-581D-FE54-44C98BEA4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49" y="4413438"/>
            <a:ext cx="1401131" cy="137633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877296D-377B-5441-565C-44657447E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733" y="4380059"/>
            <a:ext cx="1652106" cy="145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54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82903B93-466C-F406-4560-D84901D79BEB}"/>
              </a:ext>
            </a:extLst>
          </p:cNvPr>
          <p:cNvGrpSpPr/>
          <p:nvPr/>
        </p:nvGrpSpPr>
        <p:grpSpPr>
          <a:xfrm>
            <a:off x="29514" y="592220"/>
            <a:ext cx="9072000" cy="5832000"/>
            <a:chOff x="29514" y="592220"/>
            <a:chExt cx="9072000" cy="5832000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29514" y="592220"/>
              <a:ext cx="9072000" cy="5832000"/>
              <a:chOff x="29514" y="592220"/>
              <a:chExt cx="9072000" cy="5832000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4BF55A69-7B5F-474B-A5B8-17AE1431D4CA}"/>
                  </a:ext>
                </a:extLst>
              </p:cNvPr>
              <p:cNvSpPr/>
              <p:nvPr/>
            </p:nvSpPr>
            <p:spPr>
              <a:xfrm>
                <a:off x="29514" y="592220"/>
                <a:ext cx="9072000" cy="5832000"/>
              </a:xfrm>
              <a:prstGeom prst="rect">
                <a:avLst/>
              </a:prstGeom>
              <a:solidFill>
                <a:schemeClr val="bg1"/>
              </a:solidFill>
              <a:ln w="127000" cmpd="thickThin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3C47FB4D-F4B9-4BFF-AAE8-D051432B73B4}"/>
                  </a:ext>
                </a:extLst>
              </p:cNvPr>
              <p:cNvSpPr/>
              <p:nvPr/>
            </p:nvSpPr>
            <p:spPr>
              <a:xfrm>
                <a:off x="342384" y="1891054"/>
                <a:ext cx="8388000" cy="864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D8A3EFB-3D26-4C60-8E5C-6C75DEA384D5}"/>
                  </a:ext>
                </a:extLst>
              </p:cNvPr>
              <p:cNvSpPr txBox="1"/>
              <p:nvPr/>
            </p:nvSpPr>
            <p:spPr>
              <a:xfrm>
                <a:off x="325353" y="2139940"/>
                <a:ext cx="8443338" cy="622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3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札幌遠友夜学校記念館建設募金</a:t>
                </a:r>
              </a:p>
            </p:txBody>
          </p:sp>
          <p:sp>
            <p:nvSpPr>
              <p:cNvPr id="7" name="スクロール: 横 6">
                <a:extLst>
                  <a:ext uri="{FF2B5EF4-FFF2-40B4-BE49-F238E27FC236}">
                    <a16:creationId xmlns:a16="http://schemas.microsoft.com/office/drawing/2014/main" id="{711B75F3-1270-4C82-8448-EFAEFCB42EA1}"/>
                  </a:ext>
                </a:extLst>
              </p:cNvPr>
              <p:cNvSpPr/>
              <p:nvPr/>
            </p:nvSpPr>
            <p:spPr>
              <a:xfrm>
                <a:off x="131070" y="2639702"/>
                <a:ext cx="8865769" cy="1440000"/>
              </a:xfrm>
              <a:prstGeom prst="horizontalScroll">
                <a:avLst>
                  <a:gd name="adj" fmla="val 17745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1D9E0D3-DD27-4767-8CEE-3B07A57E762A}"/>
                  </a:ext>
                </a:extLst>
              </p:cNvPr>
              <p:cNvSpPr txBox="1"/>
              <p:nvPr/>
            </p:nvSpPr>
            <p:spPr>
              <a:xfrm>
                <a:off x="425548" y="2912891"/>
                <a:ext cx="52116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2020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月からこれまでに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支援してくださった個人・団体</a:t>
                </a:r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2864879" y="764457"/>
                <a:ext cx="6023948" cy="936000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C613C07-6EC5-453F-AE91-7E8ACB4F7696}"/>
                  </a:ext>
                </a:extLst>
              </p:cNvPr>
              <p:cNvSpPr txBox="1"/>
              <p:nvPr/>
            </p:nvSpPr>
            <p:spPr>
              <a:xfrm>
                <a:off x="2903857" y="830293"/>
                <a:ext cx="59743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ご協力いただいた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募金　</a:t>
                </a:r>
                <a:r>
                  <a:rPr kumimoji="1" lang="en-US" altLang="ja-JP" sz="48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30</a:t>
                </a:r>
                <a:r>
                  <a:rPr kumimoji="1" lang="ja-JP" altLang="en-US" sz="32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  <a:endPara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252064" y="763500"/>
                <a:ext cx="2400127" cy="936000"/>
              </a:xfrm>
              <a:prstGeom prst="rect">
                <a:avLst/>
              </a:prstGeom>
              <a:solidFill>
                <a:srgbClr val="EFF9FB"/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" name="テキスト ボックス 1"/>
              <p:cNvSpPr txBox="1"/>
              <p:nvPr/>
            </p:nvSpPr>
            <p:spPr>
              <a:xfrm>
                <a:off x="162416" y="862191"/>
                <a:ext cx="2621230" cy="76944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2023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 </a:t>
                </a:r>
                <a:r>
                  <a:rPr kumimoji="1" lang="en-US" altLang="ja-JP" sz="4400" b="1" dirty="0">
                    <a:solidFill>
                      <a:srgbClr val="00800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10</a:t>
                </a:r>
                <a:r>
                  <a: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7750B78-CC7C-4AFB-ACBD-3AFCC3156892}"/>
                  </a:ext>
                </a:extLst>
              </p:cNvPr>
              <p:cNvSpPr txBox="1"/>
              <p:nvPr/>
            </p:nvSpPr>
            <p:spPr>
              <a:xfrm>
                <a:off x="5790229" y="2801896"/>
                <a:ext cx="3147016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u="sng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累計</a:t>
                </a:r>
                <a:r>
                  <a:rPr kumimoji="1" lang="ja-JP" altLang="en-US" sz="30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</a:t>
                </a:r>
                <a:r>
                  <a:rPr kumimoji="1" lang="en-US" altLang="ja-JP" sz="48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,190</a:t>
                </a:r>
                <a:r>
                  <a:rPr kumimoji="1" lang="en-US" altLang="ja-JP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ja-JP" altLang="en-US" sz="30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</a:p>
            </p:txBody>
          </p:sp>
        </p:grp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721DCC4-999C-354E-D3CA-18C798ECE305}"/>
                </a:ext>
              </a:extLst>
            </p:cNvPr>
            <p:cNvSpPr txBox="1"/>
            <p:nvPr/>
          </p:nvSpPr>
          <p:spPr>
            <a:xfrm>
              <a:off x="1213744" y="5865574"/>
              <a:ext cx="7747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AF16E509-A14A-B053-26A7-4B8A381CD554}"/>
                </a:ext>
              </a:extLst>
            </p:cNvPr>
            <p:cNvSpPr txBox="1"/>
            <p:nvPr/>
          </p:nvSpPr>
          <p:spPr>
            <a:xfrm>
              <a:off x="1396600" y="3937127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、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1778D7B6-3ABA-EE32-1D44-A0EE92E0B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4" y="4365363"/>
            <a:ext cx="2203948" cy="165736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14B5F028-4692-DB77-087C-0F8F9FE3C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115" y="4547970"/>
            <a:ext cx="1440001" cy="14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92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82903B93-466C-F406-4560-D84901D79BEB}"/>
              </a:ext>
            </a:extLst>
          </p:cNvPr>
          <p:cNvGrpSpPr/>
          <p:nvPr/>
        </p:nvGrpSpPr>
        <p:grpSpPr>
          <a:xfrm>
            <a:off x="29514" y="592220"/>
            <a:ext cx="9072000" cy="5832000"/>
            <a:chOff x="29514" y="592220"/>
            <a:chExt cx="9072000" cy="5832000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29514" y="592220"/>
              <a:ext cx="9072000" cy="5832000"/>
              <a:chOff x="29514" y="592220"/>
              <a:chExt cx="9072000" cy="5832000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4BF55A69-7B5F-474B-A5B8-17AE1431D4CA}"/>
                  </a:ext>
                </a:extLst>
              </p:cNvPr>
              <p:cNvSpPr/>
              <p:nvPr/>
            </p:nvSpPr>
            <p:spPr>
              <a:xfrm>
                <a:off x="29514" y="592220"/>
                <a:ext cx="9072000" cy="5832000"/>
              </a:xfrm>
              <a:prstGeom prst="rect">
                <a:avLst/>
              </a:prstGeom>
              <a:solidFill>
                <a:schemeClr val="bg1"/>
              </a:solidFill>
              <a:ln w="127000" cmpd="thickThin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3C47FB4D-F4B9-4BFF-AAE8-D051432B73B4}"/>
                  </a:ext>
                </a:extLst>
              </p:cNvPr>
              <p:cNvSpPr/>
              <p:nvPr/>
            </p:nvSpPr>
            <p:spPr>
              <a:xfrm>
                <a:off x="342384" y="1891054"/>
                <a:ext cx="8388000" cy="864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D8A3EFB-3D26-4C60-8E5C-6C75DEA384D5}"/>
                  </a:ext>
                </a:extLst>
              </p:cNvPr>
              <p:cNvSpPr txBox="1"/>
              <p:nvPr/>
            </p:nvSpPr>
            <p:spPr>
              <a:xfrm>
                <a:off x="325353" y="2139940"/>
                <a:ext cx="8443338" cy="622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3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札幌遠友夜学校記念館建設募金</a:t>
                </a:r>
              </a:p>
            </p:txBody>
          </p:sp>
          <p:sp>
            <p:nvSpPr>
              <p:cNvPr id="7" name="スクロール: 横 6">
                <a:extLst>
                  <a:ext uri="{FF2B5EF4-FFF2-40B4-BE49-F238E27FC236}">
                    <a16:creationId xmlns:a16="http://schemas.microsoft.com/office/drawing/2014/main" id="{711B75F3-1270-4C82-8448-EFAEFCB42EA1}"/>
                  </a:ext>
                </a:extLst>
              </p:cNvPr>
              <p:cNvSpPr/>
              <p:nvPr/>
            </p:nvSpPr>
            <p:spPr>
              <a:xfrm>
                <a:off x="131070" y="2639702"/>
                <a:ext cx="8865769" cy="1440000"/>
              </a:xfrm>
              <a:prstGeom prst="horizontalScroll">
                <a:avLst>
                  <a:gd name="adj" fmla="val 17745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1D9E0D3-DD27-4767-8CEE-3B07A57E762A}"/>
                  </a:ext>
                </a:extLst>
              </p:cNvPr>
              <p:cNvSpPr txBox="1"/>
              <p:nvPr/>
            </p:nvSpPr>
            <p:spPr>
              <a:xfrm>
                <a:off x="425548" y="2912891"/>
                <a:ext cx="52116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2020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月からこれまでに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支援してくださった個人・団体</a:t>
                </a:r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2864879" y="764457"/>
                <a:ext cx="6023948" cy="936000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C613C07-6EC5-453F-AE91-7E8ACB4F7696}"/>
                  </a:ext>
                </a:extLst>
              </p:cNvPr>
              <p:cNvSpPr txBox="1"/>
              <p:nvPr/>
            </p:nvSpPr>
            <p:spPr>
              <a:xfrm>
                <a:off x="2903857" y="830293"/>
                <a:ext cx="59743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ご協力いただいた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募金　</a:t>
                </a:r>
                <a:r>
                  <a:rPr kumimoji="1" lang="en-US" altLang="ja-JP" sz="48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31</a:t>
                </a:r>
                <a:r>
                  <a:rPr kumimoji="1" lang="ja-JP" altLang="en-US" sz="32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  <a:endPara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252064" y="763500"/>
                <a:ext cx="2400127" cy="936000"/>
              </a:xfrm>
              <a:prstGeom prst="rect">
                <a:avLst/>
              </a:prstGeom>
              <a:solidFill>
                <a:srgbClr val="EFF9FB"/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" name="テキスト ボックス 1"/>
              <p:cNvSpPr txBox="1"/>
              <p:nvPr/>
            </p:nvSpPr>
            <p:spPr>
              <a:xfrm>
                <a:off x="162416" y="862191"/>
                <a:ext cx="2621230" cy="76944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2023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 </a:t>
                </a:r>
                <a:r>
                  <a:rPr kumimoji="1" lang="en-US" altLang="ja-JP" sz="4400" b="1" dirty="0">
                    <a:solidFill>
                      <a:srgbClr val="00800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11</a:t>
                </a:r>
                <a:r>
                  <a: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7750B78-CC7C-4AFB-ACBD-3AFCC3156892}"/>
                  </a:ext>
                </a:extLst>
              </p:cNvPr>
              <p:cNvSpPr txBox="1"/>
              <p:nvPr/>
            </p:nvSpPr>
            <p:spPr>
              <a:xfrm>
                <a:off x="5790228" y="2801896"/>
                <a:ext cx="3147015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u="sng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累計</a:t>
                </a:r>
                <a:r>
                  <a:rPr kumimoji="1" lang="ja-JP" altLang="en-US" sz="30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</a:t>
                </a:r>
                <a:r>
                  <a:rPr kumimoji="1" lang="en-US" altLang="ja-JP" sz="48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,221</a:t>
                </a:r>
                <a:r>
                  <a:rPr kumimoji="1" lang="en-US" altLang="ja-JP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ja-JP" altLang="en-US" sz="30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</a:p>
            </p:txBody>
          </p:sp>
        </p:grp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721DCC4-999C-354E-D3CA-18C798ECE305}"/>
                </a:ext>
              </a:extLst>
            </p:cNvPr>
            <p:cNvSpPr txBox="1"/>
            <p:nvPr/>
          </p:nvSpPr>
          <p:spPr>
            <a:xfrm>
              <a:off x="1213744" y="5865574"/>
              <a:ext cx="7747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AF16E509-A14A-B053-26A7-4B8A381CD554}"/>
                </a:ext>
              </a:extLst>
            </p:cNvPr>
            <p:cNvSpPr txBox="1"/>
            <p:nvPr/>
          </p:nvSpPr>
          <p:spPr>
            <a:xfrm>
              <a:off x="1396600" y="3937127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、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CEC3F232-EBF8-5B7A-734B-F36B676DA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900" y="4575594"/>
            <a:ext cx="1383125" cy="144829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620ACD81-1146-E5B8-60DF-EE529D732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8" y="4343106"/>
            <a:ext cx="1608673" cy="181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37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82903B93-466C-F406-4560-D84901D79BEB}"/>
              </a:ext>
            </a:extLst>
          </p:cNvPr>
          <p:cNvGrpSpPr/>
          <p:nvPr/>
        </p:nvGrpSpPr>
        <p:grpSpPr>
          <a:xfrm>
            <a:off x="29514" y="592220"/>
            <a:ext cx="9072000" cy="5832000"/>
            <a:chOff x="29514" y="592220"/>
            <a:chExt cx="9072000" cy="5832000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29514" y="592220"/>
              <a:ext cx="9072000" cy="5832000"/>
              <a:chOff x="29514" y="592220"/>
              <a:chExt cx="9072000" cy="5832000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4BF55A69-7B5F-474B-A5B8-17AE1431D4CA}"/>
                  </a:ext>
                </a:extLst>
              </p:cNvPr>
              <p:cNvSpPr/>
              <p:nvPr/>
            </p:nvSpPr>
            <p:spPr>
              <a:xfrm>
                <a:off x="29514" y="592220"/>
                <a:ext cx="9072000" cy="5832000"/>
              </a:xfrm>
              <a:prstGeom prst="rect">
                <a:avLst/>
              </a:prstGeom>
              <a:solidFill>
                <a:schemeClr val="bg1"/>
              </a:solidFill>
              <a:ln w="127000" cmpd="thickThin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3C47FB4D-F4B9-4BFF-AAE8-D051432B73B4}"/>
                  </a:ext>
                </a:extLst>
              </p:cNvPr>
              <p:cNvSpPr/>
              <p:nvPr/>
            </p:nvSpPr>
            <p:spPr>
              <a:xfrm>
                <a:off x="342384" y="1891054"/>
                <a:ext cx="8388000" cy="864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D8A3EFB-3D26-4C60-8E5C-6C75DEA384D5}"/>
                  </a:ext>
                </a:extLst>
              </p:cNvPr>
              <p:cNvSpPr txBox="1"/>
              <p:nvPr/>
            </p:nvSpPr>
            <p:spPr>
              <a:xfrm>
                <a:off x="325353" y="2139940"/>
                <a:ext cx="8443338" cy="622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3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札幌遠友夜学校記念館建設募金</a:t>
                </a:r>
              </a:p>
            </p:txBody>
          </p:sp>
          <p:sp>
            <p:nvSpPr>
              <p:cNvPr id="7" name="スクロール: 横 6">
                <a:extLst>
                  <a:ext uri="{FF2B5EF4-FFF2-40B4-BE49-F238E27FC236}">
                    <a16:creationId xmlns:a16="http://schemas.microsoft.com/office/drawing/2014/main" id="{711B75F3-1270-4C82-8448-EFAEFCB42EA1}"/>
                  </a:ext>
                </a:extLst>
              </p:cNvPr>
              <p:cNvSpPr/>
              <p:nvPr/>
            </p:nvSpPr>
            <p:spPr>
              <a:xfrm>
                <a:off x="131070" y="2639702"/>
                <a:ext cx="8865769" cy="1440000"/>
              </a:xfrm>
              <a:prstGeom prst="horizontalScroll">
                <a:avLst>
                  <a:gd name="adj" fmla="val 17745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1D9E0D3-DD27-4767-8CEE-3B07A57E762A}"/>
                  </a:ext>
                </a:extLst>
              </p:cNvPr>
              <p:cNvSpPr txBox="1"/>
              <p:nvPr/>
            </p:nvSpPr>
            <p:spPr>
              <a:xfrm>
                <a:off x="425548" y="2912891"/>
                <a:ext cx="52116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2020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月からこれまでに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支援してくださった個人・団体</a:t>
                </a:r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2864879" y="764457"/>
                <a:ext cx="6023948" cy="936000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C613C07-6EC5-453F-AE91-7E8ACB4F7696}"/>
                  </a:ext>
                </a:extLst>
              </p:cNvPr>
              <p:cNvSpPr txBox="1"/>
              <p:nvPr/>
            </p:nvSpPr>
            <p:spPr>
              <a:xfrm>
                <a:off x="2903857" y="830293"/>
                <a:ext cx="59743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ご協力いただいた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募金　</a:t>
                </a:r>
                <a:r>
                  <a:rPr kumimoji="1" lang="en-US" altLang="ja-JP" sz="48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28</a:t>
                </a:r>
                <a:r>
                  <a:rPr kumimoji="1" lang="ja-JP" altLang="en-US" sz="32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  <a:endPara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252064" y="763500"/>
                <a:ext cx="2400127" cy="936000"/>
              </a:xfrm>
              <a:prstGeom prst="rect">
                <a:avLst/>
              </a:prstGeom>
              <a:solidFill>
                <a:srgbClr val="EFF9FB"/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" name="テキスト ボックス 1"/>
              <p:cNvSpPr txBox="1"/>
              <p:nvPr/>
            </p:nvSpPr>
            <p:spPr>
              <a:xfrm>
                <a:off x="162416" y="862191"/>
                <a:ext cx="2621230" cy="76944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2023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 </a:t>
                </a:r>
                <a:r>
                  <a:rPr kumimoji="1" lang="en-US" altLang="ja-JP" sz="4400" b="1" dirty="0">
                    <a:solidFill>
                      <a:srgbClr val="00800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12</a:t>
                </a:r>
                <a:r>
                  <a: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7750B78-CC7C-4AFB-ACBD-3AFCC3156892}"/>
                  </a:ext>
                </a:extLst>
              </p:cNvPr>
              <p:cNvSpPr txBox="1"/>
              <p:nvPr/>
            </p:nvSpPr>
            <p:spPr>
              <a:xfrm>
                <a:off x="5790228" y="2801896"/>
                <a:ext cx="3147015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u="sng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累計</a:t>
                </a:r>
                <a:r>
                  <a:rPr kumimoji="1" lang="ja-JP" altLang="en-US" sz="30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</a:t>
                </a:r>
                <a:r>
                  <a:rPr kumimoji="1" lang="en-US" altLang="ja-JP" sz="48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,249</a:t>
                </a:r>
                <a:r>
                  <a:rPr kumimoji="1" lang="en-US" altLang="ja-JP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ja-JP" altLang="en-US" sz="30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</a:p>
            </p:txBody>
          </p:sp>
        </p:grp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721DCC4-999C-354E-D3CA-18C798ECE305}"/>
                </a:ext>
              </a:extLst>
            </p:cNvPr>
            <p:cNvSpPr txBox="1"/>
            <p:nvPr/>
          </p:nvSpPr>
          <p:spPr>
            <a:xfrm>
              <a:off x="1213744" y="5865574"/>
              <a:ext cx="7747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AF16E509-A14A-B053-26A7-4B8A381CD554}"/>
                </a:ext>
              </a:extLst>
            </p:cNvPr>
            <p:cNvSpPr txBox="1"/>
            <p:nvPr/>
          </p:nvSpPr>
          <p:spPr>
            <a:xfrm>
              <a:off x="1396600" y="3937127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、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A1F27312-3F92-1CF5-7B0A-0E320A4A4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818" y="4343347"/>
            <a:ext cx="1461182" cy="168436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6F45B4DB-0B35-5815-0435-7E85198BE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" y="4064268"/>
            <a:ext cx="1816012" cy="222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59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82903B93-466C-F406-4560-D84901D79BEB}"/>
              </a:ext>
            </a:extLst>
          </p:cNvPr>
          <p:cNvGrpSpPr/>
          <p:nvPr/>
        </p:nvGrpSpPr>
        <p:grpSpPr>
          <a:xfrm>
            <a:off x="29514" y="592220"/>
            <a:ext cx="9072000" cy="5832000"/>
            <a:chOff x="29514" y="592220"/>
            <a:chExt cx="9072000" cy="5832000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29514" y="592220"/>
              <a:ext cx="9072000" cy="5832000"/>
              <a:chOff x="29514" y="592220"/>
              <a:chExt cx="9072000" cy="5832000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4BF55A69-7B5F-474B-A5B8-17AE1431D4CA}"/>
                  </a:ext>
                </a:extLst>
              </p:cNvPr>
              <p:cNvSpPr/>
              <p:nvPr/>
            </p:nvSpPr>
            <p:spPr>
              <a:xfrm>
                <a:off x="29514" y="592220"/>
                <a:ext cx="9072000" cy="5832000"/>
              </a:xfrm>
              <a:prstGeom prst="rect">
                <a:avLst/>
              </a:prstGeom>
              <a:solidFill>
                <a:schemeClr val="bg1"/>
              </a:solidFill>
              <a:ln w="127000" cmpd="thickThin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3C47FB4D-F4B9-4BFF-AAE8-D051432B73B4}"/>
                  </a:ext>
                </a:extLst>
              </p:cNvPr>
              <p:cNvSpPr/>
              <p:nvPr/>
            </p:nvSpPr>
            <p:spPr>
              <a:xfrm>
                <a:off x="342384" y="1891054"/>
                <a:ext cx="8388000" cy="864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D8A3EFB-3D26-4C60-8E5C-6C75DEA384D5}"/>
                  </a:ext>
                </a:extLst>
              </p:cNvPr>
              <p:cNvSpPr txBox="1"/>
              <p:nvPr/>
            </p:nvSpPr>
            <p:spPr>
              <a:xfrm>
                <a:off x="325353" y="2139940"/>
                <a:ext cx="8443338" cy="622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3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札幌遠友夜学校記念館建設募金</a:t>
                </a:r>
              </a:p>
            </p:txBody>
          </p:sp>
          <p:sp>
            <p:nvSpPr>
              <p:cNvPr id="7" name="スクロール: 横 6">
                <a:extLst>
                  <a:ext uri="{FF2B5EF4-FFF2-40B4-BE49-F238E27FC236}">
                    <a16:creationId xmlns:a16="http://schemas.microsoft.com/office/drawing/2014/main" id="{711B75F3-1270-4C82-8448-EFAEFCB42EA1}"/>
                  </a:ext>
                </a:extLst>
              </p:cNvPr>
              <p:cNvSpPr/>
              <p:nvPr/>
            </p:nvSpPr>
            <p:spPr>
              <a:xfrm>
                <a:off x="131070" y="2639702"/>
                <a:ext cx="8865769" cy="1440000"/>
              </a:xfrm>
              <a:prstGeom prst="horizontalScroll">
                <a:avLst>
                  <a:gd name="adj" fmla="val 17745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1D9E0D3-DD27-4767-8CEE-3B07A57E762A}"/>
                  </a:ext>
                </a:extLst>
              </p:cNvPr>
              <p:cNvSpPr txBox="1"/>
              <p:nvPr/>
            </p:nvSpPr>
            <p:spPr>
              <a:xfrm>
                <a:off x="425548" y="2912891"/>
                <a:ext cx="52116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2020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月からこれまでに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支援してくださった個人・団体</a:t>
                </a:r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2864879" y="764457"/>
                <a:ext cx="6023948" cy="936000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C613C07-6EC5-453F-AE91-7E8ACB4F7696}"/>
                  </a:ext>
                </a:extLst>
              </p:cNvPr>
              <p:cNvSpPr txBox="1"/>
              <p:nvPr/>
            </p:nvSpPr>
            <p:spPr>
              <a:xfrm>
                <a:off x="2903857" y="830293"/>
                <a:ext cx="59743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ご協力いただいた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募金　</a:t>
                </a:r>
                <a:r>
                  <a:rPr kumimoji="1" lang="en-US" altLang="ja-JP" sz="48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</a:t>
                </a:r>
                <a:r>
                  <a:rPr kumimoji="1" lang="ja-JP" altLang="en-US" sz="32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  <a:endPara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252064" y="763500"/>
                <a:ext cx="2400127" cy="9360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" name="テキスト ボックス 1"/>
              <p:cNvSpPr txBox="1"/>
              <p:nvPr/>
            </p:nvSpPr>
            <p:spPr>
              <a:xfrm>
                <a:off x="324319" y="862191"/>
                <a:ext cx="2297424" cy="76944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2024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 </a:t>
                </a:r>
                <a:r>
                  <a:rPr kumimoji="1" lang="en-US" altLang="ja-JP" sz="4400" b="1" dirty="0">
                    <a:solidFill>
                      <a:srgbClr val="00800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1</a:t>
                </a:r>
                <a:r>
                  <a: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7750B78-CC7C-4AFB-ACBD-3AFCC3156892}"/>
                  </a:ext>
                </a:extLst>
              </p:cNvPr>
              <p:cNvSpPr txBox="1"/>
              <p:nvPr/>
            </p:nvSpPr>
            <p:spPr>
              <a:xfrm>
                <a:off x="5790227" y="2801896"/>
                <a:ext cx="3147016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u="sng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累計</a:t>
                </a:r>
                <a:r>
                  <a:rPr kumimoji="1" lang="ja-JP" altLang="en-US" sz="30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</a:t>
                </a:r>
                <a:r>
                  <a:rPr kumimoji="1" lang="en-US" altLang="ja-JP" sz="48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,269</a:t>
                </a:r>
                <a:r>
                  <a:rPr kumimoji="1" lang="en-US" altLang="ja-JP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ja-JP" altLang="en-US" sz="30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</a:p>
            </p:txBody>
          </p:sp>
        </p:grp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721DCC4-999C-354E-D3CA-18C798ECE305}"/>
                </a:ext>
              </a:extLst>
            </p:cNvPr>
            <p:cNvSpPr txBox="1"/>
            <p:nvPr/>
          </p:nvSpPr>
          <p:spPr>
            <a:xfrm>
              <a:off x="1213744" y="5865574"/>
              <a:ext cx="7747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AF16E509-A14A-B053-26A7-4B8A381CD554}"/>
                </a:ext>
              </a:extLst>
            </p:cNvPr>
            <p:cNvSpPr txBox="1"/>
            <p:nvPr/>
          </p:nvSpPr>
          <p:spPr>
            <a:xfrm>
              <a:off x="1396600" y="3937127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、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98EE9D6A-2230-9146-5DDE-803D85F87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074" y="4789489"/>
            <a:ext cx="1213892" cy="123331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CAE39AD-3A61-1C71-CE0D-36A91986B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6" y="4222009"/>
            <a:ext cx="1593875" cy="159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96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82903B93-466C-F406-4560-D84901D79BEB}"/>
              </a:ext>
            </a:extLst>
          </p:cNvPr>
          <p:cNvGrpSpPr/>
          <p:nvPr/>
        </p:nvGrpSpPr>
        <p:grpSpPr>
          <a:xfrm>
            <a:off x="29514" y="592220"/>
            <a:ext cx="9072000" cy="5832000"/>
            <a:chOff x="29514" y="592220"/>
            <a:chExt cx="9072000" cy="5832000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29514" y="592220"/>
              <a:ext cx="9072000" cy="5832000"/>
              <a:chOff x="29514" y="592220"/>
              <a:chExt cx="9072000" cy="5832000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4BF55A69-7B5F-474B-A5B8-17AE1431D4CA}"/>
                  </a:ext>
                </a:extLst>
              </p:cNvPr>
              <p:cNvSpPr/>
              <p:nvPr/>
            </p:nvSpPr>
            <p:spPr>
              <a:xfrm>
                <a:off x="29514" y="592220"/>
                <a:ext cx="9072000" cy="5832000"/>
              </a:xfrm>
              <a:prstGeom prst="rect">
                <a:avLst/>
              </a:prstGeom>
              <a:solidFill>
                <a:schemeClr val="bg1"/>
              </a:solidFill>
              <a:ln w="127000" cmpd="thickThin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3C47FB4D-F4B9-4BFF-AAE8-D051432B73B4}"/>
                  </a:ext>
                </a:extLst>
              </p:cNvPr>
              <p:cNvSpPr/>
              <p:nvPr/>
            </p:nvSpPr>
            <p:spPr>
              <a:xfrm>
                <a:off x="342384" y="1891054"/>
                <a:ext cx="8388000" cy="864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D8A3EFB-3D26-4C60-8E5C-6C75DEA384D5}"/>
                  </a:ext>
                </a:extLst>
              </p:cNvPr>
              <p:cNvSpPr txBox="1"/>
              <p:nvPr/>
            </p:nvSpPr>
            <p:spPr>
              <a:xfrm>
                <a:off x="325353" y="2139940"/>
                <a:ext cx="8443338" cy="622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3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札幌遠友夜学校記念館建設募金</a:t>
                </a:r>
              </a:p>
            </p:txBody>
          </p:sp>
          <p:sp>
            <p:nvSpPr>
              <p:cNvPr id="7" name="スクロール: 横 6">
                <a:extLst>
                  <a:ext uri="{FF2B5EF4-FFF2-40B4-BE49-F238E27FC236}">
                    <a16:creationId xmlns:a16="http://schemas.microsoft.com/office/drawing/2014/main" id="{711B75F3-1270-4C82-8448-EFAEFCB42EA1}"/>
                  </a:ext>
                </a:extLst>
              </p:cNvPr>
              <p:cNvSpPr/>
              <p:nvPr/>
            </p:nvSpPr>
            <p:spPr>
              <a:xfrm>
                <a:off x="131070" y="2639702"/>
                <a:ext cx="8865769" cy="1440000"/>
              </a:xfrm>
              <a:prstGeom prst="horizontalScroll">
                <a:avLst>
                  <a:gd name="adj" fmla="val 17745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1D9E0D3-DD27-4767-8CEE-3B07A57E762A}"/>
                  </a:ext>
                </a:extLst>
              </p:cNvPr>
              <p:cNvSpPr txBox="1"/>
              <p:nvPr/>
            </p:nvSpPr>
            <p:spPr>
              <a:xfrm>
                <a:off x="425548" y="2912891"/>
                <a:ext cx="52116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2020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月からこれまでに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支援してくださった個人・団体</a:t>
                </a:r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2864879" y="764457"/>
                <a:ext cx="6023948" cy="936000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C613C07-6EC5-453F-AE91-7E8ACB4F7696}"/>
                  </a:ext>
                </a:extLst>
              </p:cNvPr>
              <p:cNvSpPr txBox="1"/>
              <p:nvPr/>
            </p:nvSpPr>
            <p:spPr>
              <a:xfrm>
                <a:off x="2903857" y="830293"/>
                <a:ext cx="59743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ご協力いただいた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募金　</a:t>
                </a:r>
                <a:r>
                  <a:rPr kumimoji="1" lang="en-US" altLang="ja-JP" sz="48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34</a:t>
                </a:r>
                <a:r>
                  <a:rPr kumimoji="1" lang="ja-JP" altLang="en-US" sz="32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  <a:endPara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252064" y="763500"/>
                <a:ext cx="2400127" cy="9360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" name="テキスト ボックス 1"/>
              <p:cNvSpPr txBox="1"/>
              <p:nvPr/>
            </p:nvSpPr>
            <p:spPr>
              <a:xfrm>
                <a:off x="324318" y="862191"/>
                <a:ext cx="2297425" cy="76944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2024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 </a:t>
                </a:r>
                <a:r>
                  <a:rPr kumimoji="1" lang="en-US" altLang="ja-JP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</a:t>
                </a:r>
                <a:r>
                  <a: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7750B78-CC7C-4AFB-ACBD-3AFCC3156892}"/>
                  </a:ext>
                </a:extLst>
              </p:cNvPr>
              <p:cNvSpPr txBox="1"/>
              <p:nvPr/>
            </p:nvSpPr>
            <p:spPr>
              <a:xfrm>
                <a:off x="5790228" y="2801896"/>
                <a:ext cx="3147016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u="sng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累計</a:t>
                </a:r>
                <a:r>
                  <a:rPr kumimoji="1" lang="ja-JP" altLang="en-US" sz="30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</a:t>
                </a:r>
                <a:r>
                  <a:rPr kumimoji="1" lang="en-US" altLang="ja-JP" sz="48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,303</a:t>
                </a:r>
                <a:r>
                  <a:rPr kumimoji="1" lang="en-US" altLang="ja-JP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ja-JP" altLang="en-US" sz="30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</a:p>
            </p:txBody>
          </p:sp>
        </p:grp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721DCC4-999C-354E-D3CA-18C798ECE305}"/>
                </a:ext>
              </a:extLst>
            </p:cNvPr>
            <p:cNvSpPr txBox="1"/>
            <p:nvPr/>
          </p:nvSpPr>
          <p:spPr>
            <a:xfrm>
              <a:off x="1213744" y="5865574"/>
              <a:ext cx="7747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AF16E509-A14A-B053-26A7-4B8A381CD554}"/>
                </a:ext>
              </a:extLst>
            </p:cNvPr>
            <p:cNvSpPr txBox="1"/>
            <p:nvPr/>
          </p:nvSpPr>
          <p:spPr>
            <a:xfrm>
              <a:off x="1396600" y="3937127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、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0DE63CD0-C8E2-266D-EBD7-24EDDF7A1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0" y="4097759"/>
            <a:ext cx="1784624" cy="19245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50A2FB31-7502-54B0-0E0A-CB5517289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927" y="4556814"/>
            <a:ext cx="1415425" cy="1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20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82903B93-466C-F406-4560-D84901D79BEB}"/>
              </a:ext>
            </a:extLst>
          </p:cNvPr>
          <p:cNvGrpSpPr/>
          <p:nvPr/>
        </p:nvGrpSpPr>
        <p:grpSpPr>
          <a:xfrm>
            <a:off x="29514" y="592220"/>
            <a:ext cx="9072000" cy="5832000"/>
            <a:chOff x="29514" y="592220"/>
            <a:chExt cx="9072000" cy="5832000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29514" y="592220"/>
              <a:ext cx="9072000" cy="5832000"/>
              <a:chOff x="29514" y="592220"/>
              <a:chExt cx="9072000" cy="5832000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4BF55A69-7B5F-474B-A5B8-17AE1431D4CA}"/>
                  </a:ext>
                </a:extLst>
              </p:cNvPr>
              <p:cNvSpPr/>
              <p:nvPr/>
            </p:nvSpPr>
            <p:spPr>
              <a:xfrm>
                <a:off x="29514" y="592220"/>
                <a:ext cx="9072000" cy="5832000"/>
              </a:xfrm>
              <a:prstGeom prst="rect">
                <a:avLst/>
              </a:prstGeom>
              <a:solidFill>
                <a:schemeClr val="bg1"/>
              </a:solidFill>
              <a:ln w="127000" cmpd="thickThin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3C47FB4D-F4B9-4BFF-AAE8-D051432B73B4}"/>
                  </a:ext>
                </a:extLst>
              </p:cNvPr>
              <p:cNvSpPr/>
              <p:nvPr/>
            </p:nvSpPr>
            <p:spPr>
              <a:xfrm>
                <a:off x="342384" y="1891054"/>
                <a:ext cx="8388000" cy="864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D8A3EFB-3D26-4C60-8E5C-6C75DEA384D5}"/>
                  </a:ext>
                </a:extLst>
              </p:cNvPr>
              <p:cNvSpPr txBox="1"/>
              <p:nvPr/>
            </p:nvSpPr>
            <p:spPr>
              <a:xfrm>
                <a:off x="325353" y="2139940"/>
                <a:ext cx="8443338" cy="622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3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札幌遠友夜学校記念館建設募金</a:t>
                </a:r>
              </a:p>
            </p:txBody>
          </p:sp>
          <p:sp>
            <p:nvSpPr>
              <p:cNvPr id="7" name="スクロール: 横 6">
                <a:extLst>
                  <a:ext uri="{FF2B5EF4-FFF2-40B4-BE49-F238E27FC236}">
                    <a16:creationId xmlns:a16="http://schemas.microsoft.com/office/drawing/2014/main" id="{711B75F3-1270-4C82-8448-EFAEFCB42EA1}"/>
                  </a:ext>
                </a:extLst>
              </p:cNvPr>
              <p:cNvSpPr/>
              <p:nvPr/>
            </p:nvSpPr>
            <p:spPr>
              <a:xfrm>
                <a:off x="131070" y="2639702"/>
                <a:ext cx="8865769" cy="1440000"/>
              </a:xfrm>
              <a:prstGeom prst="horizontalScroll">
                <a:avLst>
                  <a:gd name="adj" fmla="val 17745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1D9E0D3-DD27-4767-8CEE-3B07A57E762A}"/>
                  </a:ext>
                </a:extLst>
              </p:cNvPr>
              <p:cNvSpPr txBox="1"/>
              <p:nvPr/>
            </p:nvSpPr>
            <p:spPr>
              <a:xfrm>
                <a:off x="425548" y="2912891"/>
                <a:ext cx="52116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2020</a:t>
                </a:r>
                <a:r>
                  <a:rPr kumimoji="1" lang="ja-JP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2800" b="1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</a:t>
                </a:r>
                <a:r>
                  <a:rPr kumimoji="1" lang="ja-JP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からこれまでに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支援してくださった個人・団体</a:t>
                </a:r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2864879" y="764457"/>
                <a:ext cx="6023948" cy="936000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C613C07-6EC5-453F-AE91-7E8ACB4F7696}"/>
                  </a:ext>
                </a:extLst>
              </p:cNvPr>
              <p:cNvSpPr txBox="1"/>
              <p:nvPr/>
            </p:nvSpPr>
            <p:spPr>
              <a:xfrm>
                <a:off x="2903857" y="830293"/>
                <a:ext cx="59743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ご協力いただいた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募金　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10</a:t>
                </a:r>
                <a:r>
                  <a:rPr kumimoji="1" lang="ja-JP" altLang="en-US" sz="32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  <a:endPara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252064" y="763500"/>
                <a:ext cx="2400127" cy="9360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" name="テキスト ボックス 1"/>
              <p:cNvSpPr txBox="1"/>
              <p:nvPr/>
            </p:nvSpPr>
            <p:spPr>
              <a:xfrm>
                <a:off x="258596" y="862191"/>
                <a:ext cx="2428870" cy="76944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2024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ja-JP" altLang="en-US" sz="4400" b="1">
                    <a:solidFill>
                      <a:srgbClr val="00800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３</a:t>
                </a:r>
                <a:r>
                  <a: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7750B78-CC7C-4AFB-ACBD-3AFCC3156892}"/>
                  </a:ext>
                </a:extLst>
              </p:cNvPr>
              <p:cNvSpPr txBox="1"/>
              <p:nvPr/>
            </p:nvSpPr>
            <p:spPr>
              <a:xfrm>
                <a:off x="5790228" y="2801896"/>
                <a:ext cx="3147016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u="sng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累計</a:t>
                </a:r>
                <a:r>
                  <a:rPr kumimoji="1" lang="ja-JP" altLang="en-US" sz="30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</a:t>
                </a:r>
                <a:r>
                  <a:rPr kumimoji="1" lang="en-US" altLang="ja-JP" sz="48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,313</a:t>
                </a:r>
                <a:r>
                  <a:rPr kumimoji="1" lang="en-US" altLang="ja-JP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ja-JP" altLang="en-US" sz="30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</a:p>
            </p:txBody>
          </p:sp>
        </p:grp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721DCC4-999C-354E-D3CA-18C798ECE305}"/>
                </a:ext>
              </a:extLst>
            </p:cNvPr>
            <p:cNvSpPr txBox="1"/>
            <p:nvPr/>
          </p:nvSpPr>
          <p:spPr>
            <a:xfrm>
              <a:off x="1213744" y="5865574"/>
              <a:ext cx="7747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AF16E509-A14A-B053-26A7-4B8A381CD554}"/>
                </a:ext>
              </a:extLst>
            </p:cNvPr>
            <p:cNvSpPr txBox="1"/>
            <p:nvPr/>
          </p:nvSpPr>
          <p:spPr>
            <a:xfrm>
              <a:off x="1396600" y="3937127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、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A0BA526F-1F53-9E4B-F56A-1EB58E213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8" y="4209934"/>
            <a:ext cx="1828800" cy="163594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C454480-3E6F-527E-6C26-633AA439D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586" y="4284793"/>
            <a:ext cx="1594766" cy="174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19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82903B93-466C-F406-4560-D84901D79BEB}"/>
              </a:ext>
            </a:extLst>
          </p:cNvPr>
          <p:cNvGrpSpPr/>
          <p:nvPr/>
        </p:nvGrpSpPr>
        <p:grpSpPr>
          <a:xfrm>
            <a:off x="29514" y="592220"/>
            <a:ext cx="9072000" cy="5832000"/>
            <a:chOff x="29514" y="592220"/>
            <a:chExt cx="9072000" cy="5832000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29514" y="592220"/>
              <a:ext cx="9072000" cy="5832000"/>
              <a:chOff x="29514" y="592220"/>
              <a:chExt cx="9072000" cy="5832000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4BF55A69-7B5F-474B-A5B8-17AE1431D4CA}"/>
                  </a:ext>
                </a:extLst>
              </p:cNvPr>
              <p:cNvSpPr/>
              <p:nvPr/>
            </p:nvSpPr>
            <p:spPr>
              <a:xfrm>
                <a:off x="29514" y="592220"/>
                <a:ext cx="9072000" cy="5832000"/>
              </a:xfrm>
              <a:prstGeom prst="rect">
                <a:avLst/>
              </a:prstGeom>
              <a:solidFill>
                <a:schemeClr val="bg1"/>
              </a:solidFill>
              <a:ln w="127000" cmpd="thickThin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3C47FB4D-F4B9-4BFF-AAE8-D051432B73B4}"/>
                  </a:ext>
                </a:extLst>
              </p:cNvPr>
              <p:cNvSpPr/>
              <p:nvPr/>
            </p:nvSpPr>
            <p:spPr>
              <a:xfrm>
                <a:off x="342384" y="1891054"/>
                <a:ext cx="8388000" cy="864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D8A3EFB-3D26-4C60-8E5C-6C75DEA384D5}"/>
                  </a:ext>
                </a:extLst>
              </p:cNvPr>
              <p:cNvSpPr txBox="1"/>
              <p:nvPr/>
            </p:nvSpPr>
            <p:spPr>
              <a:xfrm>
                <a:off x="325353" y="2139940"/>
                <a:ext cx="8443338" cy="622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3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札幌遠友夜学校記念館建設募金</a:t>
                </a:r>
              </a:p>
            </p:txBody>
          </p:sp>
          <p:sp>
            <p:nvSpPr>
              <p:cNvPr id="7" name="スクロール: 横 6">
                <a:extLst>
                  <a:ext uri="{FF2B5EF4-FFF2-40B4-BE49-F238E27FC236}">
                    <a16:creationId xmlns:a16="http://schemas.microsoft.com/office/drawing/2014/main" id="{711B75F3-1270-4C82-8448-EFAEFCB42EA1}"/>
                  </a:ext>
                </a:extLst>
              </p:cNvPr>
              <p:cNvSpPr/>
              <p:nvPr/>
            </p:nvSpPr>
            <p:spPr>
              <a:xfrm>
                <a:off x="131070" y="2639702"/>
                <a:ext cx="8865769" cy="1440000"/>
              </a:xfrm>
              <a:prstGeom prst="horizontalScroll">
                <a:avLst>
                  <a:gd name="adj" fmla="val 17745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1D9E0D3-DD27-4767-8CEE-3B07A57E762A}"/>
                  </a:ext>
                </a:extLst>
              </p:cNvPr>
              <p:cNvSpPr txBox="1"/>
              <p:nvPr/>
            </p:nvSpPr>
            <p:spPr>
              <a:xfrm>
                <a:off x="425548" y="2912891"/>
                <a:ext cx="52116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2020</a:t>
                </a:r>
                <a:r>
                  <a:rPr kumimoji="1" lang="ja-JP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2800" b="1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</a:t>
                </a:r>
                <a:r>
                  <a:rPr kumimoji="1" lang="ja-JP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からこれまでに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支援してくださった個人・団体</a:t>
                </a:r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2864879" y="764457"/>
                <a:ext cx="6023948" cy="936000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C613C07-6EC5-453F-AE91-7E8ACB4F7696}"/>
                  </a:ext>
                </a:extLst>
              </p:cNvPr>
              <p:cNvSpPr txBox="1"/>
              <p:nvPr/>
            </p:nvSpPr>
            <p:spPr>
              <a:xfrm>
                <a:off x="2903857" y="830293"/>
                <a:ext cx="59743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ご協力いただいた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募金　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13</a:t>
                </a:r>
                <a:r>
                  <a:rPr kumimoji="1" lang="ja-JP" altLang="en-US" sz="32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  <a:endPara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252064" y="763500"/>
                <a:ext cx="2400127" cy="9360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" name="テキスト ボックス 1"/>
              <p:cNvSpPr txBox="1"/>
              <p:nvPr/>
            </p:nvSpPr>
            <p:spPr>
              <a:xfrm>
                <a:off x="258596" y="862191"/>
                <a:ext cx="2428871" cy="76944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2024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ja-JP" alt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４</a:t>
                </a:r>
                <a:r>
                  <a: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7750B78-CC7C-4AFB-ACBD-3AFCC3156892}"/>
                  </a:ext>
                </a:extLst>
              </p:cNvPr>
              <p:cNvSpPr txBox="1"/>
              <p:nvPr/>
            </p:nvSpPr>
            <p:spPr>
              <a:xfrm>
                <a:off x="5790228" y="2801896"/>
                <a:ext cx="3147015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u="sng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累計</a:t>
                </a:r>
                <a:r>
                  <a:rPr kumimoji="1" lang="ja-JP" altLang="en-US" sz="30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</a:t>
                </a:r>
                <a:r>
                  <a:rPr kumimoji="1" lang="en-US" altLang="ja-JP" sz="48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,326</a:t>
                </a:r>
                <a:r>
                  <a:rPr kumimoji="1" lang="en-US" altLang="ja-JP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ja-JP" altLang="en-US" sz="30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</a:p>
            </p:txBody>
          </p:sp>
        </p:grp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721DCC4-999C-354E-D3CA-18C798ECE305}"/>
                </a:ext>
              </a:extLst>
            </p:cNvPr>
            <p:cNvSpPr txBox="1"/>
            <p:nvPr/>
          </p:nvSpPr>
          <p:spPr>
            <a:xfrm>
              <a:off x="1213744" y="5865574"/>
              <a:ext cx="7747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AF16E509-A14A-B053-26A7-4B8A381CD554}"/>
                </a:ext>
              </a:extLst>
            </p:cNvPr>
            <p:cNvSpPr txBox="1"/>
            <p:nvPr/>
          </p:nvSpPr>
          <p:spPr>
            <a:xfrm>
              <a:off x="1396600" y="3937127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、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528A3DCD-E797-128B-F3B1-82009B038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9645"/>
            <a:ext cx="1622188" cy="181588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6DD86130-8954-1A65-65D3-138CBF71F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455" y="4560019"/>
            <a:ext cx="1554897" cy="136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26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29514" y="592220"/>
            <a:ext cx="9072000" cy="5841256"/>
            <a:chOff x="29514" y="592220"/>
            <a:chExt cx="9072000" cy="5841256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BF55A69-7B5F-474B-A5B8-17AE1431D4CA}"/>
                </a:ext>
              </a:extLst>
            </p:cNvPr>
            <p:cNvSpPr/>
            <p:nvPr/>
          </p:nvSpPr>
          <p:spPr>
            <a:xfrm>
              <a:off x="29514" y="592220"/>
              <a:ext cx="9072000" cy="5832000"/>
            </a:xfrm>
            <a:prstGeom prst="rect">
              <a:avLst/>
            </a:prstGeom>
            <a:solidFill>
              <a:schemeClr val="bg1"/>
            </a:solidFill>
            <a:ln w="127000" cmpd="thickThin"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3C47FB4D-F4B9-4BFF-AAE8-D051432B73B4}"/>
                </a:ext>
              </a:extLst>
            </p:cNvPr>
            <p:cNvSpPr/>
            <p:nvPr/>
          </p:nvSpPr>
          <p:spPr>
            <a:xfrm>
              <a:off x="342384" y="1891054"/>
              <a:ext cx="8388000" cy="864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CD8A3EFB-3D26-4C60-8E5C-6C75DEA384D5}"/>
                </a:ext>
              </a:extLst>
            </p:cNvPr>
            <p:cNvSpPr txBox="1"/>
            <p:nvPr/>
          </p:nvSpPr>
          <p:spPr>
            <a:xfrm>
              <a:off x="325353" y="2139940"/>
              <a:ext cx="8443338" cy="622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3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札幌遠友夜学校記念館建設募金</a:t>
              </a:r>
            </a:p>
          </p:txBody>
        </p:sp>
        <p:sp>
          <p:nvSpPr>
            <p:cNvPr id="7" name="スクロール: 横 6">
              <a:extLst>
                <a:ext uri="{FF2B5EF4-FFF2-40B4-BE49-F238E27FC236}">
                  <a16:creationId xmlns:a16="http://schemas.microsoft.com/office/drawing/2014/main" id="{711B75F3-1270-4C82-8448-EFAEFCB42EA1}"/>
                </a:ext>
              </a:extLst>
            </p:cNvPr>
            <p:cNvSpPr/>
            <p:nvPr/>
          </p:nvSpPr>
          <p:spPr>
            <a:xfrm>
              <a:off x="131070" y="2639702"/>
              <a:ext cx="8865769" cy="1440000"/>
            </a:xfrm>
            <a:prstGeom prst="horizontalScroll">
              <a:avLst>
                <a:gd name="adj" fmla="val 1774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1D9E0D3-DD27-4767-8CEE-3B07A57E762A}"/>
                </a:ext>
              </a:extLst>
            </p:cNvPr>
            <p:cNvSpPr txBox="1"/>
            <p:nvPr/>
          </p:nvSpPr>
          <p:spPr>
            <a:xfrm>
              <a:off x="425548" y="2912891"/>
              <a:ext cx="521168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2020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年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月から</a:t>
              </a:r>
              <a:r>
                <a:rPr kumimoji="1" lang="ja-JP" altLang="en-US" sz="2800" b="1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これまでに</a:t>
              </a:r>
              <a:endParaRPr kumimoji="1" lang="en-US" altLang="ja-JP" sz="2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支援してくださった個人・団体</a:t>
              </a: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2864879" y="764457"/>
              <a:ext cx="6023948" cy="936000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9C613C07-6EC5-453F-AE91-7E8ACB4F7696}"/>
                </a:ext>
              </a:extLst>
            </p:cNvPr>
            <p:cNvSpPr txBox="1"/>
            <p:nvPr/>
          </p:nvSpPr>
          <p:spPr>
            <a:xfrm>
              <a:off x="2903857" y="830293"/>
              <a:ext cx="5974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ご協力いただいた募金　</a:t>
              </a:r>
              <a:r>
                <a:rPr kumimoji="1" lang="en-US" altLang="ja-JP" sz="4800" b="1" u="sng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35</a:t>
              </a:r>
              <a:r>
                <a: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件</a:t>
              </a: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252064" y="763500"/>
              <a:ext cx="2400127" cy="936000"/>
            </a:xfrm>
            <a:prstGeom prst="rect">
              <a:avLst/>
            </a:prstGeom>
            <a:solidFill>
              <a:srgbClr val="FFEFEF"/>
            </a:solidFill>
            <a:ln w="28575">
              <a:solidFill>
                <a:srgbClr val="FF66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265808" y="862191"/>
              <a:ext cx="2414444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2022</a:t>
              </a: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年 </a:t>
              </a:r>
              <a:r>
                <a:rPr kumimoji="1" lang="en-US" altLang="ja-JP" sz="4400" b="1" i="0" u="none" strike="noStrike" kern="1200" cap="none" spc="0" normalizeH="0" baseline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3</a:t>
              </a: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 月</a:t>
              </a:r>
              <a:endPara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1E7C61D-43D4-4FB2-B4C2-69BC1CEB9635}"/>
                </a:ext>
              </a:extLst>
            </p:cNvPr>
            <p:cNvSpPr txBox="1"/>
            <p:nvPr/>
          </p:nvSpPr>
          <p:spPr>
            <a:xfrm>
              <a:off x="897079" y="3926494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dirty="0">
                  <a:solidFill>
                    <a:prstClr val="black"/>
                  </a:solidFill>
                  <a:latin typeface="游ゴシック" panose="020B0400000000000000" pitchFamily="50" charset="-128"/>
                </a:rPr>
                <a:t>、</a:t>
              </a:r>
              <a:endParaRPr kumimoji="1" lang="en-US" altLang="ja-JP" sz="2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lvl="0" algn="ctr">
                <a:defRPr/>
              </a:pPr>
              <a:r>
                <a:rPr kumimoji="1" lang="ja-JP" altLang="en-US" sz="2800" b="1" dirty="0">
                  <a:solidFill>
                    <a:prstClr val="black"/>
                  </a:solidFill>
                  <a:latin typeface="游ゴシック" panose="020B0400000000000000" pitchFamily="50" charset="-128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7750B78-CC7C-4AFB-ACBD-3AFCC3156892}"/>
                </a:ext>
              </a:extLst>
            </p:cNvPr>
            <p:cNvSpPr txBox="1"/>
            <p:nvPr/>
          </p:nvSpPr>
          <p:spPr>
            <a:xfrm>
              <a:off x="5848740" y="2801896"/>
              <a:ext cx="3029997" cy="1094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塁計 </a:t>
              </a:r>
              <a:r>
                <a:rPr kumimoji="1" lang="en-US" altLang="ja-JP" sz="4800" b="1" u="sng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2</a:t>
              </a:r>
              <a:r>
                <a:rPr kumimoji="1" lang="en-US" altLang="ja-JP" sz="4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,489</a:t>
              </a:r>
              <a:r>
                <a:rPr kumimoji="1" lang="ja-JP" alt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件</a:t>
              </a:r>
            </a:p>
          </p:txBody>
        </p:sp>
        <p:pic>
          <p:nvPicPr>
            <p:cNvPr id="3074" name="Picture 2" descr="ひな祭りイラスト 無料フリー | 素材Good">
              <a:extLst>
                <a:ext uri="{FF2B5EF4-FFF2-40B4-BE49-F238E27FC236}">
                  <a16:creationId xmlns:a16="http://schemas.microsoft.com/office/drawing/2014/main" id="{3BCFA411-280D-487E-A07B-6181071D8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48" y="4624136"/>
              <a:ext cx="1909877" cy="1406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桃の花のイラスト | 無料イラストサイト「イラぽん」">
              <a:extLst>
                <a:ext uri="{FF2B5EF4-FFF2-40B4-BE49-F238E27FC236}">
                  <a16:creationId xmlns:a16="http://schemas.microsoft.com/office/drawing/2014/main" id="{029E483A-90D7-4442-B64C-9B62951127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6223" y="4197550"/>
              <a:ext cx="2000616" cy="2000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4CC472D-50F5-41CB-9785-99AB49CD0906}"/>
                </a:ext>
              </a:extLst>
            </p:cNvPr>
            <p:cNvSpPr txBox="1"/>
            <p:nvPr/>
          </p:nvSpPr>
          <p:spPr>
            <a:xfrm>
              <a:off x="788197" y="5910256"/>
              <a:ext cx="7570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9414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4AAD4-3D87-ABCD-670C-E391967D5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825BA29-3E18-AEAC-AF75-4EBB70D5CFD9}"/>
              </a:ext>
            </a:extLst>
          </p:cNvPr>
          <p:cNvGrpSpPr/>
          <p:nvPr/>
        </p:nvGrpSpPr>
        <p:grpSpPr>
          <a:xfrm>
            <a:off x="29514" y="592220"/>
            <a:ext cx="9072000" cy="5832000"/>
            <a:chOff x="29514" y="592220"/>
            <a:chExt cx="9072000" cy="5832000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B11D093C-2495-33AA-D55F-8AD9D71C9D21}"/>
                </a:ext>
              </a:extLst>
            </p:cNvPr>
            <p:cNvGrpSpPr/>
            <p:nvPr/>
          </p:nvGrpSpPr>
          <p:grpSpPr>
            <a:xfrm>
              <a:off x="29514" y="592220"/>
              <a:ext cx="9072000" cy="5832000"/>
              <a:chOff x="29514" y="592220"/>
              <a:chExt cx="9072000" cy="5832000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95711DF9-A5DB-A261-8B6F-EF4D27948DD1}"/>
                  </a:ext>
                </a:extLst>
              </p:cNvPr>
              <p:cNvSpPr/>
              <p:nvPr/>
            </p:nvSpPr>
            <p:spPr>
              <a:xfrm>
                <a:off x="29514" y="592220"/>
                <a:ext cx="9072000" cy="5832000"/>
              </a:xfrm>
              <a:prstGeom prst="rect">
                <a:avLst/>
              </a:prstGeom>
              <a:solidFill>
                <a:schemeClr val="bg1"/>
              </a:solidFill>
              <a:ln w="127000" cmpd="thickThin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FA31CD78-F878-F907-A5C8-C3187FBA5ABF}"/>
                  </a:ext>
                </a:extLst>
              </p:cNvPr>
              <p:cNvSpPr/>
              <p:nvPr/>
            </p:nvSpPr>
            <p:spPr>
              <a:xfrm>
                <a:off x="342384" y="1891054"/>
                <a:ext cx="8388000" cy="864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BCC7EE7-1D8C-478C-A353-1F37862487D7}"/>
                  </a:ext>
                </a:extLst>
              </p:cNvPr>
              <p:cNvSpPr txBox="1"/>
              <p:nvPr/>
            </p:nvSpPr>
            <p:spPr>
              <a:xfrm>
                <a:off x="325353" y="2139940"/>
                <a:ext cx="8443338" cy="622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3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札幌遠友夜学校記念館建設募金</a:t>
                </a:r>
              </a:p>
            </p:txBody>
          </p:sp>
          <p:sp>
            <p:nvSpPr>
              <p:cNvPr id="7" name="スクロール: 横 6">
                <a:extLst>
                  <a:ext uri="{FF2B5EF4-FFF2-40B4-BE49-F238E27FC236}">
                    <a16:creationId xmlns:a16="http://schemas.microsoft.com/office/drawing/2014/main" id="{1ED14CA9-1520-D6B0-8265-5010827F2C6A}"/>
                  </a:ext>
                </a:extLst>
              </p:cNvPr>
              <p:cNvSpPr/>
              <p:nvPr/>
            </p:nvSpPr>
            <p:spPr>
              <a:xfrm>
                <a:off x="131070" y="2639702"/>
                <a:ext cx="8865769" cy="1440000"/>
              </a:xfrm>
              <a:prstGeom prst="horizontalScroll">
                <a:avLst>
                  <a:gd name="adj" fmla="val 17745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A7E3618-FF7A-1F4A-DAD1-5CB9C50EF28A}"/>
                  </a:ext>
                </a:extLst>
              </p:cNvPr>
              <p:cNvSpPr txBox="1"/>
              <p:nvPr/>
            </p:nvSpPr>
            <p:spPr>
              <a:xfrm>
                <a:off x="425548" y="2912891"/>
                <a:ext cx="52116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2020</a:t>
                </a:r>
                <a:r>
                  <a:rPr kumimoji="1" lang="ja-JP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2800" b="1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</a:t>
                </a:r>
                <a:r>
                  <a:rPr kumimoji="1" lang="ja-JP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からこれまでに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支援してくださった個人・団体</a:t>
                </a:r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1EB4BF90-8432-3232-28E1-2D12E42EAE22}"/>
                  </a:ext>
                </a:extLst>
              </p:cNvPr>
              <p:cNvSpPr/>
              <p:nvPr/>
            </p:nvSpPr>
            <p:spPr>
              <a:xfrm>
                <a:off x="2864879" y="764457"/>
                <a:ext cx="6023948" cy="936000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572CDB1-1A91-C77C-2142-50B18B5135AB}"/>
                  </a:ext>
                </a:extLst>
              </p:cNvPr>
              <p:cNvSpPr txBox="1"/>
              <p:nvPr/>
            </p:nvSpPr>
            <p:spPr>
              <a:xfrm>
                <a:off x="2903857" y="830293"/>
                <a:ext cx="59743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ご協力いただいた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募金　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13</a:t>
                </a:r>
                <a:r>
                  <a:rPr kumimoji="1" lang="ja-JP" altLang="en-US" sz="32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  <a:endPara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FE96CA75-EEF3-54AE-C893-00AE6358AB86}"/>
                  </a:ext>
                </a:extLst>
              </p:cNvPr>
              <p:cNvSpPr/>
              <p:nvPr/>
            </p:nvSpPr>
            <p:spPr>
              <a:xfrm>
                <a:off x="252064" y="763500"/>
                <a:ext cx="2400127" cy="9360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E2229397-08AA-4DD0-F2E5-27F2EB61E842}"/>
                  </a:ext>
                </a:extLst>
              </p:cNvPr>
              <p:cNvSpPr txBox="1"/>
              <p:nvPr/>
            </p:nvSpPr>
            <p:spPr>
              <a:xfrm>
                <a:off x="378821" y="862191"/>
                <a:ext cx="2188421" cy="76944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2024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4400" b="1" dirty="0">
                    <a:solidFill>
                      <a:srgbClr val="00800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5</a:t>
                </a:r>
                <a:r>
                  <a: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6429282-B65B-9BD5-0C47-84EF40D51A18}"/>
                  </a:ext>
                </a:extLst>
              </p:cNvPr>
              <p:cNvSpPr txBox="1"/>
              <p:nvPr/>
            </p:nvSpPr>
            <p:spPr>
              <a:xfrm>
                <a:off x="5790228" y="2801896"/>
                <a:ext cx="3147015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u="sng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累計</a:t>
                </a:r>
                <a:r>
                  <a:rPr kumimoji="1" lang="ja-JP" altLang="en-US" sz="30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</a:t>
                </a:r>
                <a:r>
                  <a:rPr kumimoji="1" lang="en-US" altLang="ja-JP" sz="48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,326</a:t>
                </a:r>
                <a:r>
                  <a:rPr kumimoji="1" lang="en-US" altLang="ja-JP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ja-JP" altLang="en-US" sz="30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</a:p>
            </p:txBody>
          </p:sp>
        </p:grp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94E49380-5FEE-FFA2-BCA4-AD9C02E959FE}"/>
                </a:ext>
              </a:extLst>
            </p:cNvPr>
            <p:cNvSpPr txBox="1"/>
            <p:nvPr/>
          </p:nvSpPr>
          <p:spPr>
            <a:xfrm>
              <a:off x="1213744" y="5865574"/>
              <a:ext cx="7747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CDCCA1D2-AE88-E93F-2792-D0E0BA9D6A4B}"/>
                </a:ext>
              </a:extLst>
            </p:cNvPr>
            <p:cNvSpPr txBox="1"/>
            <p:nvPr/>
          </p:nvSpPr>
          <p:spPr>
            <a:xfrm>
              <a:off x="1396600" y="3937127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、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F16FA462-394B-A246-CAE2-6343D98F8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9645"/>
            <a:ext cx="1622188" cy="181588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E086F6ED-26B6-6376-2D17-BD0107B78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455" y="4560019"/>
            <a:ext cx="1554897" cy="136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16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82903B93-466C-F406-4560-D84901D79BEB}"/>
              </a:ext>
            </a:extLst>
          </p:cNvPr>
          <p:cNvGrpSpPr/>
          <p:nvPr/>
        </p:nvGrpSpPr>
        <p:grpSpPr>
          <a:xfrm>
            <a:off x="29514" y="592220"/>
            <a:ext cx="9072000" cy="5832000"/>
            <a:chOff x="29514" y="592220"/>
            <a:chExt cx="9072000" cy="5832000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29514" y="592220"/>
              <a:ext cx="9072000" cy="5832000"/>
              <a:chOff x="29514" y="592220"/>
              <a:chExt cx="9072000" cy="5832000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4BF55A69-7B5F-474B-A5B8-17AE1431D4CA}"/>
                  </a:ext>
                </a:extLst>
              </p:cNvPr>
              <p:cNvSpPr/>
              <p:nvPr/>
            </p:nvSpPr>
            <p:spPr>
              <a:xfrm>
                <a:off x="29514" y="592220"/>
                <a:ext cx="9072000" cy="5832000"/>
              </a:xfrm>
              <a:prstGeom prst="rect">
                <a:avLst/>
              </a:prstGeom>
              <a:solidFill>
                <a:schemeClr val="bg1"/>
              </a:solidFill>
              <a:ln w="127000" cmpd="thickThin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3C47FB4D-F4B9-4BFF-AAE8-D051432B73B4}"/>
                  </a:ext>
                </a:extLst>
              </p:cNvPr>
              <p:cNvSpPr/>
              <p:nvPr/>
            </p:nvSpPr>
            <p:spPr>
              <a:xfrm>
                <a:off x="342384" y="1891054"/>
                <a:ext cx="8388000" cy="864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D8A3EFB-3D26-4C60-8E5C-6C75DEA384D5}"/>
                  </a:ext>
                </a:extLst>
              </p:cNvPr>
              <p:cNvSpPr txBox="1"/>
              <p:nvPr/>
            </p:nvSpPr>
            <p:spPr>
              <a:xfrm>
                <a:off x="325353" y="2139940"/>
                <a:ext cx="8443338" cy="622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3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札幌遠友夜学校記念館建設募金</a:t>
                </a:r>
              </a:p>
            </p:txBody>
          </p:sp>
          <p:sp>
            <p:nvSpPr>
              <p:cNvPr id="7" name="スクロール: 横 6">
                <a:extLst>
                  <a:ext uri="{FF2B5EF4-FFF2-40B4-BE49-F238E27FC236}">
                    <a16:creationId xmlns:a16="http://schemas.microsoft.com/office/drawing/2014/main" id="{711B75F3-1270-4C82-8448-EFAEFCB42EA1}"/>
                  </a:ext>
                </a:extLst>
              </p:cNvPr>
              <p:cNvSpPr/>
              <p:nvPr/>
            </p:nvSpPr>
            <p:spPr>
              <a:xfrm>
                <a:off x="131070" y="2639702"/>
                <a:ext cx="8865769" cy="1440000"/>
              </a:xfrm>
              <a:prstGeom prst="horizontalScroll">
                <a:avLst>
                  <a:gd name="adj" fmla="val 17745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1D9E0D3-DD27-4767-8CEE-3B07A57E762A}"/>
                  </a:ext>
                </a:extLst>
              </p:cNvPr>
              <p:cNvSpPr txBox="1"/>
              <p:nvPr/>
            </p:nvSpPr>
            <p:spPr>
              <a:xfrm>
                <a:off x="425548" y="2912891"/>
                <a:ext cx="52116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2020</a:t>
                </a:r>
                <a:r>
                  <a:rPr kumimoji="1" lang="ja-JP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2800" b="1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</a:t>
                </a:r>
                <a:r>
                  <a:rPr kumimoji="1" lang="ja-JP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からこれまでに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支援してくださった個人・団体</a:t>
                </a:r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2864879" y="764457"/>
                <a:ext cx="6023948" cy="936000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C613C07-6EC5-453F-AE91-7E8ACB4F7696}"/>
                  </a:ext>
                </a:extLst>
              </p:cNvPr>
              <p:cNvSpPr txBox="1"/>
              <p:nvPr/>
            </p:nvSpPr>
            <p:spPr>
              <a:xfrm>
                <a:off x="2903857" y="830293"/>
                <a:ext cx="59743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ご協力いただいた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募金　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75</a:t>
                </a:r>
                <a:r>
                  <a:rPr kumimoji="1" lang="ja-JP" altLang="en-US" sz="32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  <a:endPara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252064" y="763500"/>
                <a:ext cx="2400127" cy="9360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" name="テキスト ボックス 1"/>
              <p:cNvSpPr txBox="1"/>
              <p:nvPr/>
            </p:nvSpPr>
            <p:spPr>
              <a:xfrm>
                <a:off x="378821" y="862191"/>
                <a:ext cx="2188421" cy="76944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2024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4400" b="1" dirty="0">
                    <a:solidFill>
                      <a:srgbClr val="00800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6</a:t>
                </a:r>
                <a:r>
                  <a: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7750B78-CC7C-4AFB-ACBD-3AFCC3156892}"/>
                  </a:ext>
                </a:extLst>
              </p:cNvPr>
              <p:cNvSpPr txBox="1"/>
              <p:nvPr/>
            </p:nvSpPr>
            <p:spPr>
              <a:xfrm>
                <a:off x="5790228" y="2801896"/>
                <a:ext cx="3147015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u="sng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累計</a:t>
                </a:r>
                <a:r>
                  <a:rPr kumimoji="1" lang="ja-JP" altLang="en-US" sz="30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3,415</a:t>
                </a:r>
                <a:r>
                  <a:rPr kumimoji="1" lang="en-US" altLang="ja-JP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ja-JP" altLang="en-US" sz="30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</a:p>
            </p:txBody>
          </p:sp>
        </p:grp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721DCC4-999C-354E-D3CA-18C798ECE305}"/>
                </a:ext>
              </a:extLst>
            </p:cNvPr>
            <p:cNvSpPr txBox="1"/>
            <p:nvPr/>
          </p:nvSpPr>
          <p:spPr>
            <a:xfrm>
              <a:off x="1213744" y="5865574"/>
              <a:ext cx="7747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AF16E509-A14A-B053-26A7-4B8A381CD554}"/>
                </a:ext>
              </a:extLst>
            </p:cNvPr>
            <p:cNvSpPr txBox="1"/>
            <p:nvPr/>
          </p:nvSpPr>
          <p:spPr>
            <a:xfrm>
              <a:off x="1396600" y="3937127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、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</p:grpSp>
      <p:pic>
        <p:nvPicPr>
          <p:cNvPr id="9" name="図 8" descr="白いバックグラウンドの前にクマのぬいぐるみ&#10;&#10;低い精度で自動的に生成された説明">
            <a:extLst>
              <a:ext uri="{FF2B5EF4-FFF2-40B4-BE49-F238E27FC236}">
                <a16:creationId xmlns:a16="http://schemas.microsoft.com/office/drawing/2014/main" id="{CA514AAF-CCFA-1680-322B-AE43931A1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197" y="4399839"/>
            <a:ext cx="1523289" cy="1750907"/>
          </a:xfrm>
          <a:prstGeom prst="rect">
            <a:avLst/>
          </a:prstGeom>
        </p:spPr>
      </p:pic>
      <p:pic>
        <p:nvPicPr>
          <p:cNvPr id="18" name="図 17" descr="傘をさしている&#10;&#10;自動的に生成された説明">
            <a:extLst>
              <a:ext uri="{FF2B5EF4-FFF2-40B4-BE49-F238E27FC236}">
                <a16:creationId xmlns:a16="http://schemas.microsoft.com/office/drawing/2014/main" id="{B0297FBB-D1CE-028D-48ED-D9BCFE9A1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3" y="4255167"/>
            <a:ext cx="1885237" cy="188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33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0EF0F-F95C-F480-93DD-F29ED4773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C5F52EA7-B571-781E-32F1-72FDCB35F8AB}"/>
              </a:ext>
            </a:extLst>
          </p:cNvPr>
          <p:cNvGrpSpPr/>
          <p:nvPr/>
        </p:nvGrpSpPr>
        <p:grpSpPr>
          <a:xfrm>
            <a:off x="29514" y="592220"/>
            <a:ext cx="9072000" cy="5832000"/>
            <a:chOff x="29514" y="592220"/>
            <a:chExt cx="9072000" cy="5832000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FED51E19-6BC5-6C2B-3B0F-B694474583A4}"/>
                </a:ext>
              </a:extLst>
            </p:cNvPr>
            <p:cNvGrpSpPr/>
            <p:nvPr/>
          </p:nvGrpSpPr>
          <p:grpSpPr>
            <a:xfrm>
              <a:off x="29514" y="592220"/>
              <a:ext cx="9072000" cy="5832000"/>
              <a:chOff x="29514" y="592220"/>
              <a:chExt cx="9072000" cy="5832000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823A3A38-6D00-4CC3-7560-4224FA968BD5}"/>
                  </a:ext>
                </a:extLst>
              </p:cNvPr>
              <p:cNvSpPr/>
              <p:nvPr/>
            </p:nvSpPr>
            <p:spPr>
              <a:xfrm>
                <a:off x="29514" y="592220"/>
                <a:ext cx="9072000" cy="5832000"/>
              </a:xfrm>
              <a:prstGeom prst="rect">
                <a:avLst/>
              </a:prstGeom>
              <a:solidFill>
                <a:schemeClr val="bg1"/>
              </a:solidFill>
              <a:ln w="127000" cmpd="thickThin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60C901A2-1A83-E8F7-F11C-3CDD5E897168}"/>
                  </a:ext>
                </a:extLst>
              </p:cNvPr>
              <p:cNvSpPr/>
              <p:nvPr/>
            </p:nvSpPr>
            <p:spPr>
              <a:xfrm>
                <a:off x="342384" y="1891054"/>
                <a:ext cx="8388000" cy="864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97F7C30-5054-7D93-6194-10889C5B2539}"/>
                  </a:ext>
                </a:extLst>
              </p:cNvPr>
              <p:cNvSpPr txBox="1"/>
              <p:nvPr/>
            </p:nvSpPr>
            <p:spPr>
              <a:xfrm>
                <a:off x="325353" y="2139940"/>
                <a:ext cx="8443338" cy="622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3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札幌遠友夜学校記念館建設募金</a:t>
                </a:r>
              </a:p>
            </p:txBody>
          </p:sp>
          <p:sp>
            <p:nvSpPr>
              <p:cNvPr id="7" name="スクロール: 横 6">
                <a:extLst>
                  <a:ext uri="{FF2B5EF4-FFF2-40B4-BE49-F238E27FC236}">
                    <a16:creationId xmlns:a16="http://schemas.microsoft.com/office/drawing/2014/main" id="{B100527A-4741-C963-77ED-F0E4DEA5A1A8}"/>
                  </a:ext>
                </a:extLst>
              </p:cNvPr>
              <p:cNvSpPr/>
              <p:nvPr/>
            </p:nvSpPr>
            <p:spPr>
              <a:xfrm>
                <a:off x="131070" y="2639702"/>
                <a:ext cx="8865769" cy="1440000"/>
              </a:xfrm>
              <a:prstGeom prst="horizontalScroll">
                <a:avLst>
                  <a:gd name="adj" fmla="val 17745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9169614-D1C7-FA7A-B746-58CCDA005461}"/>
                  </a:ext>
                </a:extLst>
              </p:cNvPr>
              <p:cNvSpPr txBox="1"/>
              <p:nvPr/>
            </p:nvSpPr>
            <p:spPr>
              <a:xfrm>
                <a:off x="425548" y="2912891"/>
                <a:ext cx="52116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2020</a:t>
                </a:r>
                <a:r>
                  <a:rPr kumimoji="1" lang="ja-JP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2800" b="1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</a:t>
                </a:r>
                <a:r>
                  <a:rPr kumimoji="1" lang="ja-JP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からこれまでに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支援してくださった個人・団体</a:t>
                </a:r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2D4766B7-DF41-EF5D-2EAC-38CE8826318D}"/>
                  </a:ext>
                </a:extLst>
              </p:cNvPr>
              <p:cNvSpPr/>
              <p:nvPr/>
            </p:nvSpPr>
            <p:spPr>
              <a:xfrm>
                <a:off x="2864879" y="764457"/>
                <a:ext cx="6023948" cy="936000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309F1EE-5C4A-0450-8650-4E4CC25EF4D0}"/>
                  </a:ext>
                </a:extLst>
              </p:cNvPr>
              <p:cNvSpPr txBox="1"/>
              <p:nvPr/>
            </p:nvSpPr>
            <p:spPr>
              <a:xfrm>
                <a:off x="2903857" y="830293"/>
                <a:ext cx="59743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ご協力いただいた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募金　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34</a:t>
                </a:r>
                <a:r>
                  <a:rPr kumimoji="1" lang="ja-JP" altLang="en-US" sz="32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  <a:endPara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8B2D6F0B-3A3F-9143-BD31-80D49FE83014}"/>
                  </a:ext>
                </a:extLst>
              </p:cNvPr>
              <p:cNvSpPr/>
              <p:nvPr/>
            </p:nvSpPr>
            <p:spPr>
              <a:xfrm>
                <a:off x="252064" y="763500"/>
                <a:ext cx="2400127" cy="9360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D805D1E-C4B7-979D-E8C3-A57309C11782}"/>
                  </a:ext>
                </a:extLst>
              </p:cNvPr>
              <p:cNvSpPr txBox="1"/>
              <p:nvPr/>
            </p:nvSpPr>
            <p:spPr>
              <a:xfrm>
                <a:off x="378822" y="862191"/>
                <a:ext cx="2188420" cy="76944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2024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4400" b="1" dirty="0">
                    <a:solidFill>
                      <a:srgbClr val="00800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8</a:t>
                </a:r>
                <a:r>
                  <a: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6ACACD6-874A-7788-0E4B-CE8153FF0833}"/>
                  </a:ext>
                </a:extLst>
              </p:cNvPr>
              <p:cNvSpPr txBox="1"/>
              <p:nvPr/>
            </p:nvSpPr>
            <p:spPr>
              <a:xfrm>
                <a:off x="5790228" y="2801896"/>
                <a:ext cx="3147015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u="sng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累計</a:t>
                </a:r>
                <a:r>
                  <a:rPr kumimoji="1" lang="ja-JP" altLang="en-US" sz="30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3,494</a:t>
                </a:r>
                <a:r>
                  <a:rPr kumimoji="1" lang="en-US" altLang="ja-JP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ja-JP" altLang="en-US" sz="30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</a:p>
            </p:txBody>
          </p: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C5CDB793-54AD-8054-DEFA-EC1A7CD7C22E}"/>
                </a:ext>
              </a:extLst>
            </p:cNvPr>
            <p:cNvSpPr txBox="1"/>
            <p:nvPr/>
          </p:nvSpPr>
          <p:spPr>
            <a:xfrm>
              <a:off x="1396600" y="3937127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、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98E1441-CD21-1C18-BC08-B8AD2A8E41A0}"/>
                </a:ext>
              </a:extLst>
            </p:cNvPr>
            <p:cNvSpPr txBox="1"/>
            <p:nvPr/>
          </p:nvSpPr>
          <p:spPr>
            <a:xfrm>
              <a:off x="1213744" y="5865574"/>
              <a:ext cx="7747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11" name="Picture 4" descr="フリー素材 | 夏の季節にぴったりな美味しそうなスイカを描いたイラスト">
            <a:extLst>
              <a:ext uri="{FF2B5EF4-FFF2-40B4-BE49-F238E27FC236}">
                <a16:creationId xmlns:a16="http://schemas.microsoft.com/office/drawing/2014/main" id="{91D6C62E-7C84-2FB6-E202-CB355B138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207" y="4839301"/>
            <a:ext cx="1157623" cy="104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ひまわり の無料アイコン・イラスト素材 | アイコン・イラスト無料素材は「フリーアイコンズ」 - Free Vector Download Site">
            <a:extLst>
              <a:ext uri="{FF2B5EF4-FFF2-40B4-BE49-F238E27FC236}">
                <a16:creationId xmlns:a16="http://schemas.microsoft.com/office/drawing/2014/main" id="{478F1E30-839F-09E4-4869-7650C98EE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3"/>
          <a:stretch/>
        </p:blipFill>
        <p:spPr bwMode="auto">
          <a:xfrm>
            <a:off x="237354" y="4147073"/>
            <a:ext cx="1952779" cy="182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712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DF31F-8BE5-FC83-6B07-56CEA6CA1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B4EAA4D4-B7AA-63AE-3DE5-901778CE1674}"/>
              </a:ext>
            </a:extLst>
          </p:cNvPr>
          <p:cNvGrpSpPr/>
          <p:nvPr/>
        </p:nvGrpSpPr>
        <p:grpSpPr>
          <a:xfrm>
            <a:off x="29514" y="592220"/>
            <a:ext cx="9072000" cy="5832000"/>
            <a:chOff x="29514" y="592220"/>
            <a:chExt cx="9072000" cy="5832000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B346CA93-C355-A038-318D-77673F92D2A0}"/>
                </a:ext>
              </a:extLst>
            </p:cNvPr>
            <p:cNvGrpSpPr/>
            <p:nvPr/>
          </p:nvGrpSpPr>
          <p:grpSpPr>
            <a:xfrm>
              <a:off x="29514" y="592220"/>
              <a:ext cx="9072000" cy="5832000"/>
              <a:chOff x="29514" y="592220"/>
              <a:chExt cx="9072000" cy="5832000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3AEBD181-49A4-F03B-CA09-7626AD71AF3F}"/>
                  </a:ext>
                </a:extLst>
              </p:cNvPr>
              <p:cNvSpPr/>
              <p:nvPr/>
            </p:nvSpPr>
            <p:spPr>
              <a:xfrm>
                <a:off x="29514" y="592220"/>
                <a:ext cx="9072000" cy="5832000"/>
              </a:xfrm>
              <a:prstGeom prst="rect">
                <a:avLst/>
              </a:prstGeom>
              <a:solidFill>
                <a:schemeClr val="bg1"/>
              </a:solidFill>
              <a:ln w="127000" cmpd="thickThin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631035A0-D927-8D25-02BF-C24F566433EA}"/>
                  </a:ext>
                </a:extLst>
              </p:cNvPr>
              <p:cNvSpPr/>
              <p:nvPr/>
            </p:nvSpPr>
            <p:spPr>
              <a:xfrm>
                <a:off x="342384" y="1891054"/>
                <a:ext cx="8388000" cy="864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75A1E16-6730-D91E-E221-49F10B3E31C2}"/>
                  </a:ext>
                </a:extLst>
              </p:cNvPr>
              <p:cNvSpPr txBox="1"/>
              <p:nvPr/>
            </p:nvSpPr>
            <p:spPr>
              <a:xfrm>
                <a:off x="325353" y="2139940"/>
                <a:ext cx="8443338" cy="622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3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札幌遠友夜学校記念館建設募金</a:t>
                </a:r>
              </a:p>
            </p:txBody>
          </p:sp>
          <p:sp>
            <p:nvSpPr>
              <p:cNvPr id="7" name="スクロール: 横 6">
                <a:extLst>
                  <a:ext uri="{FF2B5EF4-FFF2-40B4-BE49-F238E27FC236}">
                    <a16:creationId xmlns:a16="http://schemas.microsoft.com/office/drawing/2014/main" id="{6450C66F-7F3A-1151-D0FA-518CCD00C1B5}"/>
                  </a:ext>
                </a:extLst>
              </p:cNvPr>
              <p:cNvSpPr/>
              <p:nvPr/>
            </p:nvSpPr>
            <p:spPr>
              <a:xfrm>
                <a:off x="131070" y="2639702"/>
                <a:ext cx="8865769" cy="1440000"/>
              </a:xfrm>
              <a:prstGeom prst="horizontalScroll">
                <a:avLst>
                  <a:gd name="adj" fmla="val 17745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F642640-0B03-C1D0-8B17-FBC48A1A3920}"/>
                  </a:ext>
                </a:extLst>
              </p:cNvPr>
              <p:cNvSpPr txBox="1"/>
              <p:nvPr/>
            </p:nvSpPr>
            <p:spPr>
              <a:xfrm>
                <a:off x="425548" y="2912891"/>
                <a:ext cx="52116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2020</a:t>
                </a:r>
                <a:r>
                  <a:rPr kumimoji="1" lang="ja-JP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2800" b="1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</a:t>
                </a:r>
                <a:r>
                  <a:rPr kumimoji="1" lang="ja-JP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からこれまでに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支援してくださった個人・団体</a:t>
                </a:r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1D21042A-E660-7E8D-ADF5-B5A3C49810BA}"/>
                  </a:ext>
                </a:extLst>
              </p:cNvPr>
              <p:cNvSpPr/>
              <p:nvPr/>
            </p:nvSpPr>
            <p:spPr>
              <a:xfrm>
                <a:off x="2864879" y="764457"/>
                <a:ext cx="6023948" cy="936000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871643A-DDF2-B5F5-9975-B5C8D1172C60}"/>
                  </a:ext>
                </a:extLst>
              </p:cNvPr>
              <p:cNvSpPr txBox="1"/>
              <p:nvPr/>
            </p:nvSpPr>
            <p:spPr>
              <a:xfrm>
                <a:off x="2903857" y="830293"/>
                <a:ext cx="59743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ご協力いただいた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募金　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54</a:t>
                </a:r>
                <a:r>
                  <a:rPr kumimoji="1" lang="ja-JP" altLang="en-US" sz="32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  <a:endPara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4D6CDF04-891C-F4A6-3192-0C3F2AF0AF6C}"/>
                  </a:ext>
                </a:extLst>
              </p:cNvPr>
              <p:cNvSpPr/>
              <p:nvPr/>
            </p:nvSpPr>
            <p:spPr>
              <a:xfrm>
                <a:off x="252064" y="763500"/>
                <a:ext cx="2400127" cy="9360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245AA74-6F91-636C-EAB1-1C2F1E3A5363}"/>
                  </a:ext>
                </a:extLst>
              </p:cNvPr>
              <p:cNvSpPr txBox="1"/>
              <p:nvPr/>
            </p:nvSpPr>
            <p:spPr>
              <a:xfrm>
                <a:off x="378822" y="862191"/>
                <a:ext cx="2188420" cy="76944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2024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4400" b="1" dirty="0">
                    <a:solidFill>
                      <a:srgbClr val="00800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9</a:t>
                </a:r>
                <a:r>
                  <a: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8A39034-CE5B-6F74-598A-F97EFF54D885}"/>
                  </a:ext>
                </a:extLst>
              </p:cNvPr>
              <p:cNvSpPr txBox="1"/>
              <p:nvPr/>
            </p:nvSpPr>
            <p:spPr>
              <a:xfrm>
                <a:off x="5790228" y="2801896"/>
                <a:ext cx="3147015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u="sng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累計</a:t>
                </a:r>
                <a:r>
                  <a:rPr kumimoji="1" lang="ja-JP" altLang="en-US" sz="30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4800" b="1" u="sng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3,548</a:t>
                </a:r>
                <a:r>
                  <a:rPr kumimoji="1" lang="en-US" altLang="ja-JP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ja-JP" altLang="en-US" sz="30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</a:p>
            </p:txBody>
          </p: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8B8C8A31-AA75-969E-E28E-C951A13615A5}"/>
                </a:ext>
              </a:extLst>
            </p:cNvPr>
            <p:cNvSpPr txBox="1"/>
            <p:nvPr/>
          </p:nvSpPr>
          <p:spPr>
            <a:xfrm>
              <a:off x="1396600" y="3937127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、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5A8EB3E0-0C84-2D1C-C563-92763DF0AF44}"/>
                </a:ext>
              </a:extLst>
            </p:cNvPr>
            <p:cNvSpPr txBox="1"/>
            <p:nvPr/>
          </p:nvSpPr>
          <p:spPr>
            <a:xfrm>
              <a:off x="1213744" y="5865574"/>
              <a:ext cx="7747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65D22B3D-6105-A2F7-7AB5-30AC2E668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49" y="4413438"/>
            <a:ext cx="1401131" cy="137633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E4F5C36-90BC-444C-1AE8-30E9CF0A1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733" y="4380059"/>
            <a:ext cx="1652106" cy="145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88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30442-3507-63B0-1A55-DD0937DCA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83D69EC4-F8AC-1230-EA4C-72695E71F6AB}"/>
              </a:ext>
            </a:extLst>
          </p:cNvPr>
          <p:cNvGrpSpPr/>
          <p:nvPr/>
        </p:nvGrpSpPr>
        <p:grpSpPr>
          <a:xfrm>
            <a:off x="29514" y="592220"/>
            <a:ext cx="9072000" cy="5832000"/>
            <a:chOff x="29514" y="592220"/>
            <a:chExt cx="9072000" cy="5832000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1A98617A-19F9-BE23-C411-3721D8A7405C}"/>
                </a:ext>
              </a:extLst>
            </p:cNvPr>
            <p:cNvGrpSpPr/>
            <p:nvPr/>
          </p:nvGrpSpPr>
          <p:grpSpPr>
            <a:xfrm>
              <a:off x="29514" y="592220"/>
              <a:ext cx="9072000" cy="5832000"/>
              <a:chOff x="29514" y="592220"/>
              <a:chExt cx="9072000" cy="5832000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EAC54D8D-35AA-D6C2-04E1-74CCD318ED85}"/>
                  </a:ext>
                </a:extLst>
              </p:cNvPr>
              <p:cNvSpPr/>
              <p:nvPr/>
            </p:nvSpPr>
            <p:spPr>
              <a:xfrm>
                <a:off x="29514" y="592220"/>
                <a:ext cx="9072000" cy="5832000"/>
              </a:xfrm>
              <a:prstGeom prst="rect">
                <a:avLst/>
              </a:prstGeom>
              <a:solidFill>
                <a:schemeClr val="bg1"/>
              </a:solidFill>
              <a:ln w="127000" cmpd="thickThin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0A3C8137-AD87-BF3A-0DA0-6534C080ABA2}"/>
                  </a:ext>
                </a:extLst>
              </p:cNvPr>
              <p:cNvSpPr/>
              <p:nvPr/>
            </p:nvSpPr>
            <p:spPr>
              <a:xfrm>
                <a:off x="342384" y="1891054"/>
                <a:ext cx="8388000" cy="864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6FAB46A-BF7E-21B4-D6C9-65F542DD10FF}"/>
                  </a:ext>
                </a:extLst>
              </p:cNvPr>
              <p:cNvSpPr txBox="1"/>
              <p:nvPr/>
            </p:nvSpPr>
            <p:spPr>
              <a:xfrm>
                <a:off x="325353" y="2139940"/>
                <a:ext cx="8443338" cy="622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3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札幌遠友夜学校記念館建設募金</a:t>
                </a:r>
              </a:p>
            </p:txBody>
          </p:sp>
          <p:sp>
            <p:nvSpPr>
              <p:cNvPr id="7" name="スクロール: 横 6">
                <a:extLst>
                  <a:ext uri="{FF2B5EF4-FFF2-40B4-BE49-F238E27FC236}">
                    <a16:creationId xmlns:a16="http://schemas.microsoft.com/office/drawing/2014/main" id="{AF3A6A60-B92E-EBCE-4BDA-44261A1161E8}"/>
                  </a:ext>
                </a:extLst>
              </p:cNvPr>
              <p:cNvSpPr/>
              <p:nvPr/>
            </p:nvSpPr>
            <p:spPr>
              <a:xfrm>
                <a:off x="131070" y="2639702"/>
                <a:ext cx="8865769" cy="1440000"/>
              </a:xfrm>
              <a:prstGeom prst="horizontalScroll">
                <a:avLst>
                  <a:gd name="adj" fmla="val 17745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061DC59-BE6C-94E3-2989-BD6ED36B9CD3}"/>
                  </a:ext>
                </a:extLst>
              </p:cNvPr>
              <p:cNvSpPr txBox="1"/>
              <p:nvPr/>
            </p:nvSpPr>
            <p:spPr>
              <a:xfrm>
                <a:off x="425548" y="2912891"/>
                <a:ext cx="52116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2020</a:t>
                </a:r>
                <a:r>
                  <a:rPr kumimoji="1" lang="ja-JP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2800" b="1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</a:t>
                </a:r>
                <a:r>
                  <a:rPr kumimoji="1" lang="ja-JP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からこれまでに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支援してくださった個人・団体</a:t>
                </a:r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2AFC3F65-FBFF-EFE8-45E2-E35027D77DF8}"/>
                  </a:ext>
                </a:extLst>
              </p:cNvPr>
              <p:cNvSpPr/>
              <p:nvPr/>
            </p:nvSpPr>
            <p:spPr>
              <a:xfrm>
                <a:off x="2864879" y="764457"/>
                <a:ext cx="6023948" cy="936000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CDF5B5C-90AE-4878-E2CF-E2DE3A387FDF}"/>
                  </a:ext>
                </a:extLst>
              </p:cNvPr>
              <p:cNvSpPr txBox="1"/>
              <p:nvPr/>
            </p:nvSpPr>
            <p:spPr>
              <a:xfrm>
                <a:off x="2903857" y="830293"/>
                <a:ext cx="59743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ご協力いただいた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募金　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4</a:t>
                </a:r>
                <a:r>
                  <a:rPr kumimoji="1" lang="en-US" altLang="ja-JP" sz="48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0</a:t>
                </a:r>
                <a:r>
                  <a:rPr kumimoji="1" lang="ja-JP" altLang="en-US" sz="32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  <a:endPara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D1D1A208-CD7D-D7D3-9CF3-EF17AFE42CB3}"/>
                  </a:ext>
                </a:extLst>
              </p:cNvPr>
              <p:cNvSpPr/>
              <p:nvPr/>
            </p:nvSpPr>
            <p:spPr>
              <a:xfrm>
                <a:off x="252064" y="763500"/>
                <a:ext cx="2400127" cy="9360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6062B5A7-C0F5-3B89-DE4C-9B22964150C4}"/>
                  </a:ext>
                </a:extLst>
              </p:cNvPr>
              <p:cNvSpPr txBox="1"/>
              <p:nvPr/>
            </p:nvSpPr>
            <p:spPr>
              <a:xfrm>
                <a:off x="216919" y="862191"/>
                <a:ext cx="2512226" cy="76944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2024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4400" b="1" dirty="0">
                    <a:solidFill>
                      <a:srgbClr val="00800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10</a:t>
                </a:r>
                <a:r>
                  <a: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A3AC17C9-F49F-854E-8E9B-F08CDE39DA9E}"/>
                  </a:ext>
                </a:extLst>
              </p:cNvPr>
              <p:cNvSpPr txBox="1"/>
              <p:nvPr/>
            </p:nvSpPr>
            <p:spPr>
              <a:xfrm>
                <a:off x="5790228" y="2801896"/>
                <a:ext cx="3147016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u="sng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累計</a:t>
                </a:r>
                <a:r>
                  <a:rPr kumimoji="1" lang="ja-JP" altLang="en-US" sz="30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4800" b="1" u="sng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3,588</a:t>
                </a:r>
                <a:r>
                  <a:rPr kumimoji="1" lang="en-US" altLang="ja-JP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ja-JP" altLang="en-US" sz="30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</a:p>
            </p:txBody>
          </p: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E9637938-3C2C-C5D5-33F2-E2C874578A7F}"/>
                </a:ext>
              </a:extLst>
            </p:cNvPr>
            <p:cNvSpPr txBox="1"/>
            <p:nvPr/>
          </p:nvSpPr>
          <p:spPr>
            <a:xfrm>
              <a:off x="1396600" y="3937127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、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893153A5-1C5D-841E-8F8F-83F2588B88B3}"/>
                </a:ext>
              </a:extLst>
            </p:cNvPr>
            <p:cNvSpPr txBox="1"/>
            <p:nvPr/>
          </p:nvSpPr>
          <p:spPr>
            <a:xfrm>
              <a:off x="1213744" y="5865574"/>
              <a:ext cx="7747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37C409D3-7DB4-437A-1E08-08C50B7DF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4" y="4365363"/>
            <a:ext cx="2203948" cy="165736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585D8D8-CAD5-4E07-16B6-CB6C48507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115" y="4547970"/>
            <a:ext cx="1440001" cy="14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457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1F3F3-CE2B-ED5D-0C0E-C8A342872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BDAC1C17-8686-E32B-5AFC-6CCCD41669C3}"/>
              </a:ext>
            </a:extLst>
          </p:cNvPr>
          <p:cNvGrpSpPr/>
          <p:nvPr/>
        </p:nvGrpSpPr>
        <p:grpSpPr>
          <a:xfrm>
            <a:off x="29514" y="592220"/>
            <a:ext cx="9072000" cy="5832000"/>
            <a:chOff x="29514" y="592220"/>
            <a:chExt cx="9072000" cy="5832000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21DE7B9D-BB8C-541E-97AC-4E5C455D66E5}"/>
                </a:ext>
              </a:extLst>
            </p:cNvPr>
            <p:cNvGrpSpPr/>
            <p:nvPr/>
          </p:nvGrpSpPr>
          <p:grpSpPr>
            <a:xfrm>
              <a:off x="29514" y="592220"/>
              <a:ext cx="9072000" cy="5832000"/>
              <a:chOff x="29514" y="592220"/>
              <a:chExt cx="9072000" cy="5832000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1D82C9C1-7BC8-EA01-F904-63DBC148C4E6}"/>
                  </a:ext>
                </a:extLst>
              </p:cNvPr>
              <p:cNvSpPr/>
              <p:nvPr/>
            </p:nvSpPr>
            <p:spPr>
              <a:xfrm>
                <a:off x="29514" y="592220"/>
                <a:ext cx="9072000" cy="5832000"/>
              </a:xfrm>
              <a:prstGeom prst="rect">
                <a:avLst/>
              </a:prstGeom>
              <a:solidFill>
                <a:schemeClr val="bg1"/>
              </a:solidFill>
              <a:ln w="127000" cmpd="thickThin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F4C54613-704D-B997-5F1F-D785E6BF2B78}"/>
                  </a:ext>
                </a:extLst>
              </p:cNvPr>
              <p:cNvSpPr/>
              <p:nvPr/>
            </p:nvSpPr>
            <p:spPr>
              <a:xfrm>
                <a:off x="342384" y="1891054"/>
                <a:ext cx="8388000" cy="864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5406B08-23D2-2743-D727-11907B6F414F}"/>
                  </a:ext>
                </a:extLst>
              </p:cNvPr>
              <p:cNvSpPr txBox="1"/>
              <p:nvPr/>
            </p:nvSpPr>
            <p:spPr>
              <a:xfrm>
                <a:off x="325353" y="2139940"/>
                <a:ext cx="8443338" cy="622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3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札幌遠友夜学校記念館建設募金</a:t>
                </a:r>
              </a:p>
            </p:txBody>
          </p:sp>
          <p:sp>
            <p:nvSpPr>
              <p:cNvPr id="7" name="スクロール: 横 6">
                <a:extLst>
                  <a:ext uri="{FF2B5EF4-FFF2-40B4-BE49-F238E27FC236}">
                    <a16:creationId xmlns:a16="http://schemas.microsoft.com/office/drawing/2014/main" id="{0E95E751-230C-E6E2-7401-B1BC92D3A536}"/>
                  </a:ext>
                </a:extLst>
              </p:cNvPr>
              <p:cNvSpPr/>
              <p:nvPr/>
            </p:nvSpPr>
            <p:spPr>
              <a:xfrm>
                <a:off x="131070" y="2639702"/>
                <a:ext cx="8865769" cy="1440000"/>
              </a:xfrm>
              <a:prstGeom prst="horizontalScroll">
                <a:avLst>
                  <a:gd name="adj" fmla="val 17745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489AAC4-3515-98F6-EC0E-4A472C98D820}"/>
                  </a:ext>
                </a:extLst>
              </p:cNvPr>
              <p:cNvSpPr txBox="1"/>
              <p:nvPr/>
            </p:nvSpPr>
            <p:spPr>
              <a:xfrm>
                <a:off x="425548" y="2912891"/>
                <a:ext cx="52116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2020</a:t>
                </a:r>
                <a:r>
                  <a:rPr kumimoji="1" lang="ja-JP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2800" b="1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</a:t>
                </a:r>
                <a:r>
                  <a:rPr kumimoji="1" lang="ja-JP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からこれまでに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支援してくださった個人・団体</a:t>
                </a:r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B623D14-24AB-D104-A8E4-25E6F54BDB09}"/>
                  </a:ext>
                </a:extLst>
              </p:cNvPr>
              <p:cNvSpPr/>
              <p:nvPr/>
            </p:nvSpPr>
            <p:spPr>
              <a:xfrm>
                <a:off x="2864879" y="764457"/>
                <a:ext cx="6023948" cy="936000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E5DCCF1-9453-4E51-674B-619E2F658C63}"/>
                  </a:ext>
                </a:extLst>
              </p:cNvPr>
              <p:cNvSpPr txBox="1"/>
              <p:nvPr/>
            </p:nvSpPr>
            <p:spPr>
              <a:xfrm>
                <a:off x="2903857" y="830293"/>
                <a:ext cx="59743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ご協力いただいた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募金　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31</a:t>
                </a:r>
                <a:r>
                  <a:rPr kumimoji="1" lang="ja-JP" altLang="en-US" sz="32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  <a:endPara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1BB5A817-5079-5DDF-21F2-156E2EF1B97C}"/>
                  </a:ext>
                </a:extLst>
              </p:cNvPr>
              <p:cNvSpPr/>
              <p:nvPr/>
            </p:nvSpPr>
            <p:spPr>
              <a:xfrm>
                <a:off x="252064" y="763500"/>
                <a:ext cx="2400127" cy="9360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CFB166D1-DDE7-08A7-F0B2-23C3A9E69601}"/>
                  </a:ext>
                </a:extLst>
              </p:cNvPr>
              <p:cNvSpPr txBox="1"/>
              <p:nvPr/>
            </p:nvSpPr>
            <p:spPr>
              <a:xfrm>
                <a:off x="216919" y="862191"/>
                <a:ext cx="2512226" cy="76944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2024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4400" b="1" dirty="0">
                    <a:solidFill>
                      <a:srgbClr val="00800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11</a:t>
                </a:r>
                <a:r>
                  <a: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BCAD737-4994-5946-D892-DFE8FCFF2836}"/>
                  </a:ext>
                </a:extLst>
              </p:cNvPr>
              <p:cNvSpPr txBox="1"/>
              <p:nvPr/>
            </p:nvSpPr>
            <p:spPr>
              <a:xfrm>
                <a:off x="5790228" y="2801896"/>
                <a:ext cx="3147015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u="sng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累計</a:t>
                </a:r>
                <a:r>
                  <a:rPr kumimoji="1" lang="ja-JP" altLang="en-US" sz="30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3,619</a:t>
                </a:r>
                <a:r>
                  <a:rPr kumimoji="1" lang="en-US" altLang="ja-JP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ja-JP" altLang="en-US" sz="30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</a:p>
            </p:txBody>
          </p: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44A60AC6-606D-EFD5-FF7A-049E18975427}"/>
                </a:ext>
              </a:extLst>
            </p:cNvPr>
            <p:cNvSpPr txBox="1"/>
            <p:nvPr/>
          </p:nvSpPr>
          <p:spPr>
            <a:xfrm>
              <a:off x="1396600" y="3937127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、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7026C666-26B8-B85D-E0D1-5DAA6DE0B339}"/>
                </a:ext>
              </a:extLst>
            </p:cNvPr>
            <p:cNvSpPr txBox="1"/>
            <p:nvPr/>
          </p:nvSpPr>
          <p:spPr>
            <a:xfrm>
              <a:off x="1213744" y="5865574"/>
              <a:ext cx="7747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9C2EE726-D198-ED26-C515-07D1CE2FB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900" y="4575594"/>
            <a:ext cx="1383125" cy="144829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B443E29-B36E-6BBF-657C-74910A3ED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8" y="4343106"/>
            <a:ext cx="1608673" cy="181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63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31C6E-1D6E-9082-767A-CADAE4A34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B22EEAB7-6670-2D6B-56F7-20458A251C38}"/>
              </a:ext>
            </a:extLst>
          </p:cNvPr>
          <p:cNvGrpSpPr/>
          <p:nvPr/>
        </p:nvGrpSpPr>
        <p:grpSpPr>
          <a:xfrm>
            <a:off x="29514" y="592220"/>
            <a:ext cx="9072000" cy="5832000"/>
            <a:chOff x="29514" y="592220"/>
            <a:chExt cx="9072000" cy="5832000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7327F396-8FD3-09CD-C499-EDDC092CE0F2}"/>
                </a:ext>
              </a:extLst>
            </p:cNvPr>
            <p:cNvGrpSpPr/>
            <p:nvPr/>
          </p:nvGrpSpPr>
          <p:grpSpPr>
            <a:xfrm>
              <a:off x="29514" y="592220"/>
              <a:ext cx="9072000" cy="5832000"/>
              <a:chOff x="29514" y="592220"/>
              <a:chExt cx="9072000" cy="5832000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CF2ABBE5-54DF-82F5-27D5-D2E71CC444B0}"/>
                  </a:ext>
                </a:extLst>
              </p:cNvPr>
              <p:cNvSpPr/>
              <p:nvPr/>
            </p:nvSpPr>
            <p:spPr>
              <a:xfrm>
                <a:off x="29514" y="592220"/>
                <a:ext cx="9072000" cy="5832000"/>
              </a:xfrm>
              <a:prstGeom prst="rect">
                <a:avLst/>
              </a:prstGeom>
              <a:solidFill>
                <a:schemeClr val="bg1"/>
              </a:solidFill>
              <a:ln w="127000" cmpd="thickThin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D2673114-723D-71D5-D207-6BAA2BD7A200}"/>
                  </a:ext>
                </a:extLst>
              </p:cNvPr>
              <p:cNvSpPr/>
              <p:nvPr/>
            </p:nvSpPr>
            <p:spPr>
              <a:xfrm>
                <a:off x="342384" y="1891054"/>
                <a:ext cx="8388000" cy="864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B490BB2-9F79-9819-18A5-2DF2F952FD0C}"/>
                  </a:ext>
                </a:extLst>
              </p:cNvPr>
              <p:cNvSpPr txBox="1"/>
              <p:nvPr/>
            </p:nvSpPr>
            <p:spPr>
              <a:xfrm>
                <a:off x="325353" y="2139940"/>
                <a:ext cx="8443338" cy="622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3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札幌遠友夜学校記念館建設募金</a:t>
                </a:r>
              </a:p>
            </p:txBody>
          </p:sp>
          <p:sp>
            <p:nvSpPr>
              <p:cNvPr id="7" name="スクロール: 横 6">
                <a:extLst>
                  <a:ext uri="{FF2B5EF4-FFF2-40B4-BE49-F238E27FC236}">
                    <a16:creationId xmlns:a16="http://schemas.microsoft.com/office/drawing/2014/main" id="{C1E71A22-D7FB-3287-A105-46F836B39131}"/>
                  </a:ext>
                </a:extLst>
              </p:cNvPr>
              <p:cNvSpPr/>
              <p:nvPr/>
            </p:nvSpPr>
            <p:spPr>
              <a:xfrm>
                <a:off x="131070" y="2639702"/>
                <a:ext cx="8865769" cy="1440000"/>
              </a:xfrm>
              <a:prstGeom prst="horizontalScroll">
                <a:avLst>
                  <a:gd name="adj" fmla="val 17745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9E2131D-1C84-D0FE-190F-AE5968FF0D50}"/>
                  </a:ext>
                </a:extLst>
              </p:cNvPr>
              <p:cNvSpPr txBox="1"/>
              <p:nvPr/>
            </p:nvSpPr>
            <p:spPr>
              <a:xfrm>
                <a:off x="425548" y="2912891"/>
                <a:ext cx="52116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2020</a:t>
                </a:r>
                <a:r>
                  <a:rPr kumimoji="1" lang="ja-JP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2800" b="1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</a:t>
                </a:r>
                <a:r>
                  <a:rPr kumimoji="1" lang="ja-JP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からこれまでに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支援してくださった個人・団体</a:t>
                </a:r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E1793801-0C68-124E-7FCE-D3B805D166B7}"/>
                  </a:ext>
                </a:extLst>
              </p:cNvPr>
              <p:cNvSpPr/>
              <p:nvPr/>
            </p:nvSpPr>
            <p:spPr>
              <a:xfrm>
                <a:off x="2864879" y="764457"/>
                <a:ext cx="6023948" cy="936000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892B4EC-B1E6-9B4C-7A45-13C29C9E15C7}"/>
                  </a:ext>
                </a:extLst>
              </p:cNvPr>
              <p:cNvSpPr txBox="1"/>
              <p:nvPr/>
            </p:nvSpPr>
            <p:spPr>
              <a:xfrm>
                <a:off x="2903857" y="830293"/>
                <a:ext cx="59743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ご協力いただいた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募金　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35</a:t>
                </a:r>
                <a:r>
                  <a:rPr kumimoji="1" lang="ja-JP" altLang="en-US" sz="32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  <a:endPara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73173357-9213-96CA-2D2E-B6FD216B84EB}"/>
                  </a:ext>
                </a:extLst>
              </p:cNvPr>
              <p:cNvSpPr/>
              <p:nvPr/>
            </p:nvSpPr>
            <p:spPr>
              <a:xfrm>
                <a:off x="252064" y="763500"/>
                <a:ext cx="2400127" cy="9360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6600AEA8-0FEF-8641-83D7-8376BC1171BC}"/>
                  </a:ext>
                </a:extLst>
              </p:cNvPr>
              <p:cNvSpPr txBox="1"/>
              <p:nvPr/>
            </p:nvSpPr>
            <p:spPr>
              <a:xfrm>
                <a:off x="216919" y="862191"/>
                <a:ext cx="2512226" cy="76944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2024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4400" b="1" dirty="0">
                    <a:solidFill>
                      <a:srgbClr val="00800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12</a:t>
                </a:r>
                <a:r>
                  <a: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7723BDB-C19A-DC51-B9A1-9AFAA7D09DB3}"/>
                  </a:ext>
                </a:extLst>
              </p:cNvPr>
              <p:cNvSpPr txBox="1"/>
              <p:nvPr/>
            </p:nvSpPr>
            <p:spPr>
              <a:xfrm>
                <a:off x="5790228" y="2801896"/>
                <a:ext cx="3147015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u="sng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累計</a:t>
                </a:r>
                <a:r>
                  <a:rPr kumimoji="1" lang="ja-JP" altLang="en-US" sz="30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3,654</a:t>
                </a:r>
                <a:r>
                  <a:rPr kumimoji="1" lang="en-US" altLang="ja-JP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ja-JP" altLang="en-US" sz="30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</a:p>
            </p:txBody>
          </p: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A9A858C-9B60-C390-2663-E6A82C269196}"/>
                </a:ext>
              </a:extLst>
            </p:cNvPr>
            <p:cNvSpPr txBox="1"/>
            <p:nvPr/>
          </p:nvSpPr>
          <p:spPr>
            <a:xfrm>
              <a:off x="1396600" y="3937127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、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0FB210E7-9B59-0B59-75E4-66F4C4D91936}"/>
                </a:ext>
              </a:extLst>
            </p:cNvPr>
            <p:cNvSpPr txBox="1"/>
            <p:nvPr/>
          </p:nvSpPr>
          <p:spPr>
            <a:xfrm>
              <a:off x="1213744" y="5865574"/>
              <a:ext cx="7747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57957DE3-6A41-384B-C468-49383B187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818" y="4343347"/>
            <a:ext cx="1461182" cy="168436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5CBFE75-C517-001E-4F22-C6276CBBF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" y="4064268"/>
            <a:ext cx="1816012" cy="222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911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D2DDC-D07A-4049-CDC4-D5CF5A896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F9EA922D-ECD1-83B1-2F92-414DE51C23DD}"/>
              </a:ext>
            </a:extLst>
          </p:cNvPr>
          <p:cNvGrpSpPr/>
          <p:nvPr/>
        </p:nvGrpSpPr>
        <p:grpSpPr>
          <a:xfrm>
            <a:off x="29514" y="592220"/>
            <a:ext cx="9072000" cy="5832000"/>
            <a:chOff x="29514" y="592220"/>
            <a:chExt cx="9072000" cy="5832000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07A134E2-CD6F-A47E-5484-008C6649176F}"/>
                </a:ext>
              </a:extLst>
            </p:cNvPr>
            <p:cNvGrpSpPr/>
            <p:nvPr/>
          </p:nvGrpSpPr>
          <p:grpSpPr>
            <a:xfrm>
              <a:off x="29514" y="592220"/>
              <a:ext cx="9072000" cy="5832000"/>
              <a:chOff x="29514" y="592220"/>
              <a:chExt cx="9072000" cy="5832000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13417AB8-3C85-67BF-BA33-E084A9918B29}"/>
                  </a:ext>
                </a:extLst>
              </p:cNvPr>
              <p:cNvSpPr/>
              <p:nvPr/>
            </p:nvSpPr>
            <p:spPr>
              <a:xfrm>
                <a:off x="29514" y="592220"/>
                <a:ext cx="9072000" cy="5832000"/>
              </a:xfrm>
              <a:prstGeom prst="rect">
                <a:avLst/>
              </a:prstGeom>
              <a:solidFill>
                <a:schemeClr val="bg1"/>
              </a:solidFill>
              <a:ln w="127000" cmpd="thickThin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3CEE9B93-C697-A74B-DF39-818A933593D3}"/>
                  </a:ext>
                </a:extLst>
              </p:cNvPr>
              <p:cNvSpPr/>
              <p:nvPr/>
            </p:nvSpPr>
            <p:spPr>
              <a:xfrm>
                <a:off x="342384" y="1891054"/>
                <a:ext cx="8388000" cy="864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F15BADA-24D9-F94E-CA66-D213CD0D805D}"/>
                  </a:ext>
                </a:extLst>
              </p:cNvPr>
              <p:cNvSpPr txBox="1"/>
              <p:nvPr/>
            </p:nvSpPr>
            <p:spPr>
              <a:xfrm>
                <a:off x="325353" y="2139940"/>
                <a:ext cx="8443338" cy="622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3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札幌遠友夜学校記念館建設募金</a:t>
                </a:r>
              </a:p>
            </p:txBody>
          </p:sp>
          <p:sp>
            <p:nvSpPr>
              <p:cNvPr id="7" name="スクロール: 横 6">
                <a:extLst>
                  <a:ext uri="{FF2B5EF4-FFF2-40B4-BE49-F238E27FC236}">
                    <a16:creationId xmlns:a16="http://schemas.microsoft.com/office/drawing/2014/main" id="{A52B9A52-5DEB-68CE-4A59-8A7F88464318}"/>
                  </a:ext>
                </a:extLst>
              </p:cNvPr>
              <p:cNvSpPr/>
              <p:nvPr/>
            </p:nvSpPr>
            <p:spPr>
              <a:xfrm>
                <a:off x="131070" y="2639702"/>
                <a:ext cx="8865769" cy="1440000"/>
              </a:xfrm>
              <a:prstGeom prst="horizontalScroll">
                <a:avLst>
                  <a:gd name="adj" fmla="val 17745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34D8354-09EF-E29A-57C5-FBB6BFE16892}"/>
                  </a:ext>
                </a:extLst>
              </p:cNvPr>
              <p:cNvSpPr txBox="1"/>
              <p:nvPr/>
            </p:nvSpPr>
            <p:spPr>
              <a:xfrm>
                <a:off x="425548" y="2912891"/>
                <a:ext cx="52116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2020</a:t>
                </a:r>
                <a:r>
                  <a:rPr kumimoji="1" lang="ja-JP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2800" b="1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</a:t>
                </a:r>
                <a:r>
                  <a:rPr kumimoji="1" lang="ja-JP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からこれまでに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支援してくださった個人・団体</a:t>
                </a:r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4D44D956-BCC1-1BBC-E9F3-71E714760301}"/>
                  </a:ext>
                </a:extLst>
              </p:cNvPr>
              <p:cNvSpPr/>
              <p:nvPr/>
            </p:nvSpPr>
            <p:spPr>
              <a:xfrm>
                <a:off x="2864879" y="764457"/>
                <a:ext cx="6023948" cy="936000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AD8C657-7456-6382-6824-E1901F84041B}"/>
                  </a:ext>
                </a:extLst>
              </p:cNvPr>
              <p:cNvSpPr txBox="1"/>
              <p:nvPr/>
            </p:nvSpPr>
            <p:spPr>
              <a:xfrm>
                <a:off x="2903857" y="830293"/>
                <a:ext cx="59743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ご協力いただいた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募金　</a:t>
                </a:r>
                <a:r>
                  <a:rPr kumimoji="1" lang="en-US" altLang="ja-JP" sz="4800" b="1" u="sng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44</a:t>
                </a:r>
                <a:r>
                  <a:rPr kumimoji="1" lang="ja-JP" altLang="en-US" sz="32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  <a:endPara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EF10E9DB-AC69-8AAE-2750-0A0B944EFCB6}"/>
                  </a:ext>
                </a:extLst>
              </p:cNvPr>
              <p:cNvSpPr/>
              <p:nvPr/>
            </p:nvSpPr>
            <p:spPr>
              <a:xfrm>
                <a:off x="252064" y="763500"/>
                <a:ext cx="2400127" cy="9360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EFE18532-7955-524C-EC31-5DACB05AF294}"/>
                  </a:ext>
                </a:extLst>
              </p:cNvPr>
              <p:cNvSpPr txBox="1"/>
              <p:nvPr/>
            </p:nvSpPr>
            <p:spPr>
              <a:xfrm>
                <a:off x="378822" y="862191"/>
                <a:ext cx="2188420" cy="76944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2025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4400" b="1" dirty="0">
                    <a:solidFill>
                      <a:srgbClr val="00800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1</a:t>
                </a:r>
                <a:r>
                  <a: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2F35D02-8119-367F-3126-B6DC9A1D96A6}"/>
                  </a:ext>
                </a:extLst>
              </p:cNvPr>
              <p:cNvSpPr txBox="1"/>
              <p:nvPr/>
            </p:nvSpPr>
            <p:spPr>
              <a:xfrm>
                <a:off x="5790228" y="2801896"/>
                <a:ext cx="3147016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u="sng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累計</a:t>
                </a:r>
                <a:r>
                  <a:rPr kumimoji="1" lang="ja-JP" altLang="en-US" sz="30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3,698</a:t>
                </a:r>
                <a:r>
                  <a:rPr kumimoji="1" lang="en-US" altLang="ja-JP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ja-JP" altLang="en-US" sz="30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</a:p>
            </p:txBody>
          </p: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0CAB091D-9000-540F-DFA9-ACEED1447028}"/>
                </a:ext>
              </a:extLst>
            </p:cNvPr>
            <p:cNvSpPr txBox="1"/>
            <p:nvPr/>
          </p:nvSpPr>
          <p:spPr>
            <a:xfrm>
              <a:off x="1396600" y="3937127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、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86461575-EAA4-3F6D-0032-314339223E7E}"/>
                </a:ext>
              </a:extLst>
            </p:cNvPr>
            <p:cNvSpPr txBox="1"/>
            <p:nvPr/>
          </p:nvSpPr>
          <p:spPr>
            <a:xfrm>
              <a:off x="1213744" y="5865574"/>
              <a:ext cx="7747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27372E42-1D29-2D1C-5F68-4E6BDD745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053" y="4461724"/>
            <a:ext cx="1804056" cy="1804056"/>
          </a:xfrm>
          <a:prstGeom prst="rect">
            <a:avLst/>
          </a:prstGeom>
        </p:spPr>
      </p:pic>
      <p:pic>
        <p:nvPicPr>
          <p:cNvPr id="12" name="Picture 2" descr="無料イラスト] 正月の松飾 - パブリックドメインQ：著作権フリー画像素材集">
            <a:extLst>
              <a:ext uri="{FF2B5EF4-FFF2-40B4-BE49-F238E27FC236}">
                <a16:creationId xmlns:a16="http://schemas.microsoft.com/office/drawing/2014/main" id="{ACB8BF24-D316-7AEE-2FFE-3011C37E9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521" y="4642536"/>
            <a:ext cx="1660374" cy="127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6538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08F44-1A29-BFD8-0AB1-4F5E33EA8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43B740BB-F88E-4EBC-3D19-255E3F839606}"/>
              </a:ext>
            </a:extLst>
          </p:cNvPr>
          <p:cNvGrpSpPr/>
          <p:nvPr/>
        </p:nvGrpSpPr>
        <p:grpSpPr>
          <a:xfrm>
            <a:off x="29514" y="592220"/>
            <a:ext cx="9072000" cy="5832000"/>
            <a:chOff x="29514" y="592220"/>
            <a:chExt cx="9072000" cy="5832000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13F1BBB4-CE27-0B97-36DC-6AF56FA3E906}"/>
                </a:ext>
              </a:extLst>
            </p:cNvPr>
            <p:cNvGrpSpPr/>
            <p:nvPr/>
          </p:nvGrpSpPr>
          <p:grpSpPr>
            <a:xfrm>
              <a:off x="29514" y="592220"/>
              <a:ext cx="9072000" cy="5832000"/>
              <a:chOff x="29514" y="592220"/>
              <a:chExt cx="9072000" cy="5832000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30361207-8FEE-292C-2A31-1C7130EEF551}"/>
                  </a:ext>
                </a:extLst>
              </p:cNvPr>
              <p:cNvSpPr/>
              <p:nvPr/>
            </p:nvSpPr>
            <p:spPr>
              <a:xfrm>
                <a:off x="29514" y="592220"/>
                <a:ext cx="9072000" cy="5832000"/>
              </a:xfrm>
              <a:prstGeom prst="rect">
                <a:avLst/>
              </a:prstGeom>
              <a:solidFill>
                <a:schemeClr val="bg1"/>
              </a:solidFill>
              <a:ln w="127000" cmpd="thickThin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022DD391-A84B-2F27-16D4-0FB31677EFE2}"/>
                  </a:ext>
                </a:extLst>
              </p:cNvPr>
              <p:cNvSpPr/>
              <p:nvPr/>
            </p:nvSpPr>
            <p:spPr>
              <a:xfrm>
                <a:off x="342384" y="1891054"/>
                <a:ext cx="8388000" cy="864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0104B15-D3C2-7D62-7C1A-E0C103859821}"/>
                  </a:ext>
                </a:extLst>
              </p:cNvPr>
              <p:cNvSpPr txBox="1"/>
              <p:nvPr/>
            </p:nvSpPr>
            <p:spPr>
              <a:xfrm>
                <a:off x="325353" y="2139940"/>
                <a:ext cx="8443338" cy="622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3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札幌遠友夜学校記念館建設募金</a:t>
                </a:r>
              </a:p>
            </p:txBody>
          </p:sp>
          <p:sp>
            <p:nvSpPr>
              <p:cNvPr id="7" name="スクロール: 横 6">
                <a:extLst>
                  <a:ext uri="{FF2B5EF4-FFF2-40B4-BE49-F238E27FC236}">
                    <a16:creationId xmlns:a16="http://schemas.microsoft.com/office/drawing/2014/main" id="{351703C8-48AD-90E7-ACED-565280002BFD}"/>
                  </a:ext>
                </a:extLst>
              </p:cNvPr>
              <p:cNvSpPr/>
              <p:nvPr/>
            </p:nvSpPr>
            <p:spPr>
              <a:xfrm>
                <a:off x="131070" y="2639702"/>
                <a:ext cx="8865769" cy="1440000"/>
              </a:xfrm>
              <a:prstGeom prst="horizontalScroll">
                <a:avLst>
                  <a:gd name="adj" fmla="val 17745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F67CAB2-D0FC-0C7C-6CDD-7209D0717CE9}"/>
                  </a:ext>
                </a:extLst>
              </p:cNvPr>
              <p:cNvSpPr txBox="1"/>
              <p:nvPr/>
            </p:nvSpPr>
            <p:spPr>
              <a:xfrm>
                <a:off x="425548" y="2912891"/>
                <a:ext cx="52116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2020</a:t>
                </a:r>
                <a:r>
                  <a:rPr kumimoji="1" lang="ja-JP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2800" b="1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</a:t>
                </a:r>
                <a:r>
                  <a:rPr kumimoji="1" lang="ja-JP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からこれまでに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支援してくださった個人・団体</a:t>
                </a:r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6F0BAB85-67FD-6C79-EA5E-D66298853D64}"/>
                  </a:ext>
                </a:extLst>
              </p:cNvPr>
              <p:cNvSpPr/>
              <p:nvPr/>
            </p:nvSpPr>
            <p:spPr>
              <a:xfrm>
                <a:off x="2864879" y="764457"/>
                <a:ext cx="6023948" cy="936000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9FC527E-6D13-299A-0626-EAA978352810}"/>
                  </a:ext>
                </a:extLst>
              </p:cNvPr>
              <p:cNvSpPr txBox="1"/>
              <p:nvPr/>
            </p:nvSpPr>
            <p:spPr>
              <a:xfrm>
                <a:off x="2903857" y="830293"/>
                <a:ext cx="59743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ご協力いただいた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募金　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38</a:t>
                </a:r>
                <a:r>
                  <a:rPr kumimoji="1" lang="ja-JP" altLang="en-US" sz="32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  <a:endPara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1192B5E8-9F6A-9E54-8D8D-384EF8124788}"/>
                  </a:ext>
                </a:extLst>
              </p:cNvPr>
              <p:cNvSpPr/>
              <p:nvPr/>
            </p:nvSpPr>
            <p:spPr>
              <a:xfrm>
                <a:off x="252064" y="763500"/>
                <a:ext cx="2400127" cy="9360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E1C1234-A2FF-7261-41FE-591202F0EDF2}"/>
                  </a:ext>
                </a:extLst>
              </p:cNvPr>
              <p:cNvSpPr txBox="1"/>
              <p:nvPr/>
            </p:nvSpPr>
            <p:spPr>
              <a:xfrm>
                <a:off x="378821" y="862191"/>
                <a:ext cx="2188421" cy="76944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2025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4400" b="1" dirty="0">
                    <a:solidFill>
                      <a:srgbClr val="00800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2</a:t>
                </a:r>
                <a:r>
                  <a: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A76964F1-225B-1A85-7198-8786247E8573}"/>
                  </a:ext>
                </a:extLst>
              </p:cNvPr>
              <p:cNvSpPr txBox="1"/>
              <p:nvPr/>
            </p:nvSpPr>
            <p:spPr>
              <a:xfrm>
                <a:off x="5790229" y="2801896"/>
                <a:ext cx="3147015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u="sng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累計</a:t>
                </a:r>
                <a:r>
                  <a:rPr kumimoji="1" lang="ja-JP" altLang="en-US" sz="30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3,736</a:t>
                </a:r>
                <a:r>
                  <a:rPr kumimoji="1" lang="en-US" altLang="ja-JP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ja-JP" altLang="en-US" sz="30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</a:p>
            </p:txBody>
          </p: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4E9F7DF1-E0D4-6CF0-1755-C2817C909B17}"/>
                </a:ext>
              </a:extLst>
            </p:cNvPr>
            <p:cNvSpPr txBox="1"/>
            <p:nvPr/>
          </p:nvSpPr>
          <p:spPr>
            <a:xfrm>
              <a:off x="1396600" y="3937127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、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9ECAE298-40F0-509C-A877-1725B07181CC}"/>
                </a:ext>
              </a:extLst>
            </p:cNvPr>
            <p:cNvSpPr txBox="1"/>
            <p:nvPr/>
          </p:nvSpPr>
          <p:spPr>
            <a:xfrm>
              <a:off x="1213744" y="5865574"/>
              <a:ext cx="7747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9BEA9B1F-D94D-608E-6289-11AEE3B45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0" y="4097759"/>
            <a:ext cx="1784624" cy="19245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7ECCABA-60B1-6B10-63A8-1DF656FD8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927" y="4556814"/>
            <a:ext cx="1415425" cy="1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477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93CC4-9368-6429-3F6D-A25977744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D18C1CEA-C742-ABDE-79A0-F52F1BBA3371}"/>
              </a:ext>
            </a:extLst>
          </p:cNvPr>
          <p:cNvGrpSpPr/>
          <p:nvPr/>
        </p:nvGrpSpPr>
        <p:grpSpPr>
          <a:xfrm>
            <a:off x="29514" y="592220"/>
            <a:ext cx="9072000" cy="5832000"/>
            <a:chOff x="29514" y="592220"/>
            <a:chExt cx="9072000" cy="5832000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B788D321-9BC8-C770-5E37-13A4FF61F372}"/>
                </a:ext>
              </a:extLst>
            </p:cNvPr>
            <p:cNvGrpSpPr/>
            <p:nvPr/>
          </p:nvGrpSpPr>
          <p:grpSpPr>
            <a:xfrm>
              <a:off x="29514" y="592220"/>
              <a:ext cx="9072000" cy="5832000"/>
              <a:chOff x="29514" y="592220"/>
              <a:chExt cx="9072000" cy="5832000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B411D6F1-90F3-2454-6461-630F2B955EDE}"/>
                  </a:ext>
                </a:extLst>
              </p:cNvPr>
              <p:cNvSpPr/>
              <p:nvPr/>
            </p:nvSpPr>
            <p:spPr>
              <a:xfrm>
                <a:off x="29514" y="592220"/>
                <a:ext cx="9072000" cy="5832000"/>
              </a:xfrm>
              <a:prstGeom prst="rect">
                <a:avLst/>
              </a:prstGeom>
              <a:solidFill>
                <a:schemeClr val="bg1"/>
              </a:solidFill>
              <a:ln w="127000" cmpd="thickThin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CD7E085C-D353-BD1F-84AC-EBD252BA9974}"/>
                  </a:ext>
                </a:extLst>
              </p:cNvPr>
              <p:cNvSpPr/>
              <p:nvPr/>
            </p:nvSpPr>
            <p:spPr>
              <a:xfrm>
                <a:off x="342384" y="1891054"/>
                <a:ext cx="8388000" cy="864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B4BA4DB-E182-7CEC-55BC-6E41927F9D8D}"/>
                  </a:ext>
                </a:extLst>
              </p:cNvPr>
              <p:cNvSpPr txBox="1"/>
              <p:nvPr/>
            </p:nvSpPr>
            <p:spPr>
              <a:xfrm>
                <a:off x="325353" y="2139940"/>
                <a:ext cx="8443338" cy="622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3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札幌遠友夜学校記念館建設募金</a:t>
                </a:r>
              </a:p>
            </p:txBody>
          </p:sp>
          <p:sp>
            <p:nvSpPr>
              <p:cNvPr id="7" name="スクロール: 横 6">
                <a:extLst>
                  <a:ext uri="{FF2B5EF4-FFF2-40B4-BE49-F238E27FC236}">
                    <a16:creationId xmlns:a16="http://schemas.microsoft.com/office/drawing/2014/main" id="{19C82072-F1FF-080B-698B-D3D36977E29C}"/>
                  </a:ext>
                </a:extLst>
              </p:cNvPr>
              <p:cNvSpPr/>
              <p:nvPr/>
            </p:nvSpPr>
            <p:spPr>
              <a:xfrm>
                <a:off x="131070" y="2639702"/>
                <a:ext cx="8865769" cy="1440000"/>
              </a:xfrm>
              <a:prstGeom prst="horizontalScroll">
                <a:avLst>
                  <a:gd name="adj" fmla="val 17745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D962B94-A167-D349-B4BD-55A6C798B0D7}"/>
                  </a:ext>
                </a:extLst>
              </p:cNvPr>
              <p:cNvSpPr txBox="1"/>
              <p:nvPr/>
            </p:nvSpPr>
            <p:spPr>
              <a:xfrm>
                <a:off x="425548" y="2912891"/>
                <a:ext cx="52116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2020</a:t>
                </a:r>
                <a:r>
                  <a:rPr kumimoji="1" lang="ja-JP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2800" b="1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</a:t>
                </a:r>
                <a:r>
                  <a:rPr kumimoji="1" lang="ja-JP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からこれまでに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支援してくださった個人・団体</a:t>
                </a:r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DD21343E-E415-0DE2-B990-806741B941C0}"/>
                  </a:ext>
                </a:extLst>
              </p:cNvPr>
              <p:cNvSpPr/>
              <p:nvPr/>
            </p:nvSpPr>
            <p:spPr>
              <a:xfrm>
                <a:off x="2864879" y="764457"/>
                <a:ext cx="6023948" cy="936000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A19F0C3-69A6-3B4D-6B23-BC2A5E8B5A01}"/>
                  </a:ext>
                </a:extLst>
              </p:cNvPr>
              <p:cNvSpPr txBox="1"/>
              <p:nvPr/>
            </p:nvSpPr>
            <p:spPr>
              <a:xfrm>
                <a:off x="2903857" y="830293"/>
                <a:ext cx="59743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ご協力いただいた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募金　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15</a:t>
                </a:r>
                <a:r>
                  <a:rPr kumimoji="1" lang="ja-JP" altLang="en-US" sz="32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  <a:endPara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2C297422-8783-59A0-CB01-28EB29C5221B}"/>
                  </a:ext>
                </a:extLst>
              </p:cNvPr>
              <p:cNvSpPr/>
              <p:nvPr/>
            </p:nvSpPr>
            <p:spPr>
              <a:xfrm>
                <a:off x="252064" y="763500"/>
                <a:ext cx="2400127" cy="9360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83AC8148-33C0-08FB-ECDC-C706AF9D7BB1}"/>
                  </a:ext>
                </a:extLst>
              </p:cNvPr>
              <p:cNvSpPr txBox="1"/>
              <p:nvPr/>
            </p:nvSpPr>
            <p:spPr>
              <a:xfrm>
                <a:off x="258596" y="862191"/>
                <a:ext cx="2428870" cy="76944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2025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ja-JP" altLang="en-US" sz="4400" b="1">
                    <a:solidFill>
                      <a:srgbClr val="00800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３</a:t>
                </a:r>
                <a:r>
                  <a: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02EBFB2-7869-4571-AF37-03A1BC2DEBE2}"/>
                  </a:ext>
                </a:extLst>
              </p:cNvPr>
              <p:cNvSpPr txBox="1"/>
              <p:nvPr/>
            </p:nvSpPr>
            <p:spPr>
              <a:xfrm>
                <a:off x="5790227" y="2801896"/>
                <a:ext cx="3147016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u="sng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累計</a:t>
                </a:r>
                <a:r>
                  <a:rPr kumimoji="1" lang="ja-JP" altLang="en-US" sz="30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</a:t>
                </a:r>
                <a:r>
                  <a:rPr kumimoji="1" lang="en-US" altLang="ja-JP" sz="48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,751</a:t>
                </a:r>
                <a:r>
                  <a:rPr kumimoji="1" lang="en-US" altLang="ja-JP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ja-JP" altLang="en-US" sz="30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</a:p>
            </p:txBody>
          </p:sp>
        </p:grp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315B848D-DCBA-B717-4236-EEC0DAA78722}"/>
                </a:ext>
              </a:extLst>
            </p:cNvPr>
            <p:cNvSpPr txBox="1"/>
            <p:nvPr/>
          </p:nvSpPr>
          <p:spPr>
            <a:xfrm>
              <a:off x="1213744" y="5865574"/>
              <a:ext cx="7747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EA415C10-FB88-E981-0D6B-F00D0E79BA6A}"/>
                </a:ext>
              </a:extLst>
            </p:cNvPr>
            <p:cNvSpPr txBox="1"/>
            <p:nvPr/>
          </p:nvSpPr>
          <p:spPr>
            <a:xfrm>
              <a:off x="1396600" y="3937127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、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2A4A5EF0-4ED5-FE6D-37CB-CB2DF26C8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8" y="4209934"/>
            <a:ext cx="1828800" cy="163594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D24EB25-265F-AE22-D55D-38A0B6BA6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586" y="4284793"/>
            <a:ext cx="1594766" cy="174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82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BF55A69-7B5F-474B-A5B8-17AE1431D4CA}"/>
              </a:ext>
            </a:extLst>
          </p:cNvPr>
          <p:cNvSpPr/>
          <p:nvPr/>
        </p:nvSpPr>
        <p:spPr>
          <a:xfrm>
            <a:off x="29514" y="592220"/>
            <a:ext cx="9072000" cy="5832000"/>
          </a:xfrm>
          <a:prstGeom prst="rect">
            <a:avLst/>
          </a:prstGeom>
          <a:solidFill>
            <a:schemeClr val="bg1"/>
          </a:solidFill>
          <a:ln w="127000" cmpd="thickThin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C47FB4D-F4B9-4BFF-AAE8-D051432B73B4}"/>
              </a:ext>
            </a:extLst>
          </p:cNvPr>
          <p:cNvSpPr/>
          <p:nvPr/>
        </p:nvSpPr>
        <p:spPr>
          <a:xfrm>
            <a:off x="342384" y="1891054"/>
            <a:ext cx="8388000" cy="864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8A3EFB-3D26-4C60-8E5C-6C75DEA384D5}"/>
              </a:ext>
            </a:extLst>
          </p:cNvPr>
          <p:cNvSpPr txBox="1"/>
          <p:nvPr/>
        </p:nvSpPr>
        <p:spPr>
          <a:xfrm>
            <a:off x="325353" y="2139940"/>
            <a:ext cx="8443338" cy="622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札幌遠友夜学校記念館建設募金</a:t>
            </a:r>
          </a:p>
        </p:txBody>
      </p:sp>
      <p:sp>
        <p:nvSpPr>
          <p:cNvPr id="7" name="スクロール: 横 6">
            <a:extLst>
              <a:ext uri="{FF2B5EF4-FFF2-40B4-BE49-F238E27FC236}">
                <a16:creationId xmlns:a16="http://schemas.microsoft.com/office/drawing/2014/main" id="{711B75F3-1270-4C82-8448-EFAEFCB42EA1}"/>
              </a:ext>
            </a:extLst>
          </p:cNvPr>
          <p:cNvSpPr/>
          <p:nvPr/>
        </p:nvSpPr>
        <p:spPr>
          <a:xfrm>
            <a:off x="131070" y="2639702"/>
            <a:ext cx="8865769" cy="1440000"/>
          </a:xfrm>
          <a:prstGeom prst="horizontalScroll">
            <a:avLst>
              <a:gd name="adj" fmla="val 17745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1D9E0D3-DD27-4767-8CEE-3B07A57E762A}"/>
              </a:ext>
            </a:extLst>
          </p:cNvPr>
          <p:cNvSpPr txBox="1"/>
          <p:nvPr/>
        </p:nvSpPr>
        <p:spPr>
          <a:xfrm>
            <a:off x="425548" y="2912891"/>
            <a:ext cx="52116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2020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年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月から</a:t>
            </a:r>
            <a:r>
              <a:rPr kumimoji="1" lang="ja-JP" altLang="en-US" sz="2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これまでに</a:t>
            </a:r>
            <a:endParaRPr kumimoji="1" lang="en-US" altLang="ja-JP" sz="2800" b="1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支援してくださった個人・団体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2864879" y="764457"/>
            <a:ext cx="6023948" cy="936000"/>
          </a:xfrm>
          <a:prstGeom prst="rect">
            <a:avLst/>
          </a:prstGeom>
          <a:solidFill>
            <a:srgbClr val="FFFFCC"/>
          </a:solidFill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C613C07-6EC5-453F-AE91-7E8ACB4F7696}"/>
              </a:ext>
            </a:extLst>
          </p:cNvPr>
          <p:cNvSpPr txBox="1"/>
          <p:nvPr/>
        </p:nvSpPr>
        <p:spPr>
          <a:xfrm>
            <a:off x="2903857" y="830293"/>
            <a:ext cx="5974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ご協力いただいた募金　</a:t>
            </a:r>
            <a:r>
              <a:rPr kumimoji="1" lang="en-US" altLang="ja-JP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9</a:t>
            </a: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件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252064" y="763500"/>
            <a:ext cx="2400127" cy="936000"/>
          </a:xfrm>
          <a:prstGeom prst="rect">
            <a:avLst/>
          </a:prstGeom>
          <a:solidFill>
            <a:srgbClr val="EFF9FB"/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65808" y="862191"/>
            <a:ext cx="2414444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2022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年 </a:t>
            </a:r>
            <a:r>
              <a:rPr kumimoji="1" lang="en-US" altLang="ja-JP" sz="4400" b="1" i="0" u="none" strike="noStrike" kern="1200" cap="none" spc="0" normalizeH="0" baseline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4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月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7750B78-CC7C-4AFB-ACBD-3AFCC3156892}"/>
              </a:ext>
            </a:extLst>
          </p:cNvPr>
          <p:cNvSpPr txBox="1"/>
          <p:nvPr/>
        </p:nvSpPr>
        <p:spPr>
          <a:xfrm>
            <a:off x="5790230" y="2801896"/>
            <a:ext cx="31470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塁計 </a:t>
            </a:r>
            <a:r>
              <a:rPr kumimoji="1" lang="en-US" altLang="ja-JP" sz="4800" b="1" u="sng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kumimoji="1" lang="en-US" altLang="ja-JP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,498</a:t>
            </a:r>
            <a:r>
              <a:rPr kumimoji="1" lang="en-US" altLang="ja-JP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件</a:t>
            </a:r>
          </a:p>
        </p:txBody>
      </p:sp>
      <p:pic>
        <p:nvPicPr>
          <p:cNvPr id="2050" name="Picture 2" descr="ランドセルイラスト／無料イラストなら「イラストAC」">
            <a:extLst>
              <a:ext uri="{FF2B5EF4-FFF2-40B4-BE49-F238E27FC236}">
                <a16:creationId xmlns:a16="http://schemas.microsoft.com/office/drawing/2014/main" id="{35A78467-931E-48D6-8D80-626B848F9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7" r="2191" b="6075"/>
          <a:stretch/>
        </p:blipFill>
        <p:spPr bwMode="auto">
          <a:xfrm>
            <a:off x="6645352" y="4534379"/>
            <a:ext cx="2372754" cy="154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おしゃれなイラストが無料/イラストカップillustcup : 桜 水彩">
            <a:extLst>
              <a:ext uri="{FF2B5EF4-FFF2-40B4-BE49-F238E27FC236}">
                <a16:creationId xmlns:a16="http://schemas.microsoft.com/office/drawing/2014/main" id="{87DCF15D-462C-448C-9B80-E5DB6589A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7" b="6884"/>
          <a:stretch/>
        </p:blipFill>
        <p:spPr bwMode="auto">
          <a:xfrm>
            <a:off x="110250" y="4195683"/>
            <a:ext cx="2570002" cy="209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E7C61D-43D4-4FB2-B4C2-69BC1CEB9635}"/>
              </a:ext>
            </a:extLst>
          </p:cNvPr>
          <p:cNvSpPr txBox="1"/>
          <p:nvPr/>
        </p:nvSpPr>
        <p:spPr>
          <a:xfrm>
            <a:off x="897068" y="3937127"/>
            <a:ext cx="73661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記念館建設へご厚意の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募金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をしてくださった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支援者の皆に心からの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感謝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を込めて</a:t>
            </a:r>
            <a:r>
              <a:rPr kumimoji="1" lang="ja-JP" altLang="en-US" sz="2800" b="1" dirty="0">
                <a:solidFill>
                  <a:prstClr val="black"/>
                </a:solidFill>
                <a:latin typeface="游ゴシック" panose="020B0400000000000000" pitchFamily="50" charset="-128"/>
              </a:rPr>
              <a:t>、</a:t>
            </a:r>
            <a:endParaRPr kumimoji="1" lang="en-US" altLang="ja-JP" sz="2800" b="1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0" algn="ctr">
              <a:defRPr/>
            </a:pPr>
            <a:r>
              <a:rPr kumimoji="1" lang="ja-JP" altLang="en-US" sz="2800" b="1" dirty="0">
                <a:solidFill>
                  <a:prstClr val="black"/>
                </a:solidFill>
                <a:latin typeface="游ゴシック" panose="020B0400000000000000" pitchFamily="50" charset="-128"/>
              </a:rPr>
              <a:t>お名前のリストを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掲載させて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いただいております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4CC472D-50F5-41CB-9785-99AB49CD0906}"/>
              </a:ext>
            </a:extLst>
          </p:cNvPr>
          <p:cNvSpPr txBox="1"/>
          <p:nvPr/>
        </p:nvSpPr>
        <p:spPr>
          <a:xfrm>
            <a:off x="797162" y="5867309"/>
            <a:ext cx="7570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rPr>
              <a:t>Many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rPr>
              <a:t>Thanks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rPr>
              <a:t> for your kind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rPr>
              <a:t>Donation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rPr>
              <a:t>!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Calligraphy" panose="03010101010101010101" pitchFamily="66" charset="0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3639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02502-7DCF-0368-FBFD-D07238BA2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3A7BFF81-068F-AACB-E379-ED91DE3E489D}"/>
              </a:ext>
            </a:extLst>
          </p:cNvPr>
          <p:cNvGrpSpPr/>
          <p:nvPr/>
        </p:nvGrpSpPr>
        <p:grpSpPr>
          <a:xfrm>
            <a:off x="29514" y="592220"/>
            <a:ext cx="9072000" cy="5832000"/>
            <a:chOff x="29514" y="592220"/>
            <a:chExt cx="9072000" cy="5832000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462FF36E-C26C-BAA6-3330-62B25340A130}"/>
                </a:ext>
              </a:extLst>
            </p:cNvPr>
            <p:cNvGrpSpPr/>
            <p:nvPr/>
          </p:nvGrpSpPr>
          <p:grpSpPr>
            <a:xfrm>
              <a:off x="29514" y="592220"/>
              <a:ext cx="9072000" cy="5832000"/>
              <a:chOff x="29514" y="592220"/>
              <a:chExt cx="9072000" cy="5832000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1F7B4130-4D6C-E7B6-726B-71992863FA31}"/>
                  </a:ext>
                </a:extLst>
              </p:cNvPr>
              <p:cNvSpPr/>
              <p:nvPr/>
            </p:nvSpPr>
            <p:spPr>
              <a:xfrm>
                <a:off x="29514" y="592220"/>
                <a:ext cx="9072000" cy="5832000"/>
              </a:xfrm>
              <a:prstGeom prst="rect">
                <a:avLst/>
              </a:prstGeom>
              <a:solidFill>
                <a:schemeClr val="bg1"/>
              </a:solidFill>
              <a:ln w="127000" cmpd="thickThin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610F4557-7312-59A3-6902-78BF65679598}"/>
                  </a:ext>
                </a:extLst>
              </p:cNvPr>
              <p:cNvSpPr/>
              <p:nvPr/>
            </p:nvSpPr>
            <p:spPr>
              <a:xfrm>
                <a:off x="342384" y="1891054"/>
                <a:ext cx="8388000" cy="864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7DEC4B8-E3B9-5240-AEC8-18C9649A357F}"/>
                  </a:ext>
                </a:extLst>
              </p:cNvPr>
              <p:cNvSpPr txBox="1"/>
              <p:nvPr/>
            </p:nvSpPr>
            <p:spPr>
              <a:xfrm>
                <a:off x="325353" y="2139940"/>
                <a:ext cx="8443338" cy="622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3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札幌遠友夜学校記念館建設募金</a:t>
                </a:r>
              </a:p>
            </p:txBody>
          </p:sp>
          <p:sp>
            <p:nvSpPr>
              <p:cNvPr id="7" name="スクロール: 横 6">
                <a:extLst>
                  <a:ext uri="{FF2B5EF4-FFF2-40B4-BE49-F238E27FC236}">
                    <a16:creationId xmlns:a16="http://schemas.microsoft.com/office/drawing/2014/main" id="{D7016121-FAD9-1132-804D-AA01F0CC3F81}"/>
                  </a:ext>
                </a:extLst>
              </p:cNvPr>
              <p:cNvSpPr/>
              <p:nvPr/>
            </p:nvSpPr>
            <p:spPr>
              <a:xfrm>
                <a:off x="131070" y="2639702"/>
                <a:ext cx="8865769" cy="1440000"/>
              </a:xfrm>
              <a:prstGeom prst="horizontalScroll">
                <a:avLst>
                  <a:gd name="adj" fmla="val 17745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93BC213-4741-A07B-1C62-3F03ECEF9760}"/>
                  </a:ext>
                </a:extLst>
              </p:cNvPr>
              <p:cNvSpPr txBox="1"/>
              <p:nvPr/>
            </p:nvSpPr>
            <p:spPr>
              <a:xfrm>
                <a:off x="425548" y="2912891"/>
                <a:ext cx="52116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2020</a:t>
                </a:r>
                <a:r>
                  <a:rPr kumimoji="1" lang="ja-JP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2800" b="1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</a:t>
                </a:r>
                <a:r>
                  <a:rPr kumimoji="1" lang="ja-JP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からこれまでに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支援してくださった個人・団体</a:t>
                </a:r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085C0BFA-987A-ABD5-A725-F641FDAF151D}"/>
                  </a:ext>
                </a:extLst>
              </p:cNvPr>
              <p:cNvSpPr/>
              <p:nvPr/>
            </p:nvSpPr>
            <p:spPr>
              <a:xfrm>
                <a:off x="2864879" y="764457"/>
                <a:ext cx="6023948" cy="936000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EAD4CF7-8FD8-A7DD-D3DD-64F62DACC117}"/>
                  </a:ext>
                </a:extLst>
              </p:cNvPr>
              <p:cNvSpPr txBox="1"/>
              <p:nvPr/>
            </p:nvSpPr>
            <p:spPr>
              <a:xfrm>
                <a:off x="2903857" y="830293"/>
                <a:ext cx="59743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ご協力いただいた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募金　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9</a:t>
                </a:r>
                <a:r>
                  <a:rPr kumimoji="1" lang="ja-JP" altLang="en-US" sz="32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  <a:endPara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2ABD0D09-049C-791C-CEE4-61C1084E68DD}"/>
                  </a:ext>
                </a:extLst>
              </p:cNvPr>
              <p:cNvSpPr/>
              <p:nvPr/>
            </p:nvSpPr>
            <p:spPr>
              <a:xfrm>
                <a:off x="252064" y="763500"/>
                <a:ext cx="2400127" cy="9360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3E1992A4-0CD3-C09A-4A4F-976AD5790482}"/>
                  </a:ext>
                </a:extLst>
              </p:cNvPr>
              <p:cNvSpPr txBox="1"/>
              <p:nvPr/>
            </p:nvSpPr>
            <p:spPr>
              <a:xfrm>
                <a:off x="258596" y="862191"/>
                <a:ext cx="2428870" cy="76944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2025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ja-JP" alt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４</a:t>
                </a:r>
                <a:r>
                  <a: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8EA79A1-1845-9B8D-938D-8212194DAF02}"/>
                  </a:ext>
                </a:extLst>
              </p:cNvPr>
              <p:cNvSpPr txBox="1"/>
              <p:nvPr/>
            </p:nvSpPr>
            <p:spPr>
              <a:xfrm>
                <a:off x="5790228" y="2801896"/>
                <a:ext cx="3147015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u="sng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累計</a:t>
                </a:r>
                <a:r>
                  <a:rPr kumimoji="1" lang="ja-JP" altLang="en-US" sz="30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4800" b="1" u="sng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3,760</a:t>
                </a:r>
                <a:r>
                  <a:rPr kumimoji="1" lang="en-US" altLang="ja-JP" sz="32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ja-JP" altLang="en-US" sz="30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</a:p>
            </p:txBody>
          </p:sp>
        </p:grp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B2070898-4490-5389-8AFB-321A80BD080E}"/>
                </a:ext>
              </a:extLst>
            </p:cNvPr>
            <p:cNvSpPr txBox="1"/>
            <p:nvPr/>
          </p:nvSpPr>
          <p:spPr>
            <a:xfrm>
              <a:off x="1213744" y="5865574"/>
              <a:ext cx="7747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112AD4DC-79E7-B4F2-597A-863351E75040}"/>
                </a:ext>
              </a:extLst>
            </p:cNvPr>
            <p:cNvSpPr txBox="1"/>
            <p:nvPr/>
          </p:nvSpPr>
          <p:spPr>
            <a:xfrm>
              <a:off x="1396600" y="3937127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、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DA5CE023-DBF3-2C3E-1C91-ACF1B634F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9645"/>
            <a:ext cx="1622188" cy="181588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FAC43B35-3962-B379-653C-ADF4F86C9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455" y="4560019"/>
            <a:ext cx="1554897" cy="136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746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F42CD-F9BC-1D0C-BF9B-46C3E56F5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FD5264BF-B822-60BB-2361-E58561BC1C79}"/>
              </a:ext>
            </a:extLst>
          </p:cNvPr>
          <p:cNvGrpSpPr/>
          <p:nvPr/>
        </p:nvGrpSpPr>
        <p:grpSpPr>
          <a:xfrm>
            <a:off x="29514" y="592220"/>
            <a:ext cx="9072000" cy="5832000"/>
            <a:chOff x="29514" y="592220"/>
            <a:chExt cx="9072000" cy="5832000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A0E99CCC-DD79-2C17-75EF-FF6510C05DF8}"/>
                </a:ext>
              </a:extLst>
            </p:cNvPr>
            <p:cNvGrpSpPr/>
            <p:nvPr/>
          </p:nvGrpSpPr>
          <p:grpSpPr>
            <a:xfrm>
              <a:off x="29514" y="592220"/>
              <a:ext cx="9072000" cy="5832000"/>
              <a:chOff x="29514" y="592220"/>
              <a:chExt cx="9072000" cy="5832000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6A9F29F3-240D-739F-621C-3146AEE6F7EA}"/>
                  </a:ext>
                </a:extLst>
              </p:cNvPr>
              <p:cNvSpPr/>
              <p:nvPr/>
            </p:nvSpPr>
            <p:spPr>
              <a:xfrm>
                <a:off x="29514" y="592220"/>
                <a:ext cx="9072000" cy="5832000"/>
              </a:xfrm>
              <a:prstGeom prst="rect">
                <a:avLst/>
              </a:prstGeom>
              <a:solidFill>
                <a:schemeClr val="bg1"/>
              </a:solidFill>
              <a:ln w="127000" cmpd="thickThin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34CD516D-9B7F-CCA6-91D7-763A069A165E}"/>
                  </a:ext>
                </a:extLst>
              </p:cNvPr>
              <p:cNvSpPr/>
              <p:nvPr/>
            </p:nvSpPr>
            <p:spPr>
              <a:xfrm>
                <a:off x="342384" y="1891054"/>
                <a:ext cx="8388000" cy="864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95F216E-0C19-B146-7428-570190688D82}"/>
                  </a:ext>
                </a:extLst>
              </p:cNvPr>
              <p:cNvSpPr txBox="1"/>
              <p:nvPr/>
            </p:nvSpPr>
            <p:spPr>
              <a:xfrm>
                <a:off x="325353" y="2139940"/>
                <a:ext cx="8443338" cy="622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3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札幌遠友夜学校記念館建設募金</a:t>
                </a:r>
              </a:p>
            </p:txBody>
          </p:sp>
          <p:sp>
            <p:nvSpPr>
              <p:cNvPr id="7" name="スクロール: 横 6">
                <a:extLst>
                  <a:ext uri="{FF2B5EF4-FFF2-40B4-BE49-F238E27FC236}">
                    <a16:creationId xmlns:a16="http://schemas.microsoft.com/office/drawing/2014/main" id="{0FA80B6E-F155-B6DA-D7F8-C4F2AE356D32}"/>
                  </a:ext>
                </a:extLst>
              </p:cNvPr>
              <p:cNvSpPr/>
              <p:nvPr/>
            </p:nvSpPr>
            <p:spPr>
              <a:xfrm>
                <a:off x="131070" y="2639702"/>
                <a:ext cx="8865769" cy="1440000"/>
              </a:xfrm>
              <a:prstGeom prst="horizontalScroll">
                <a:avLst>
                  <a:gd name="adj" fmla="val 17745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C239841-4A33-11B6-4468-1AFFC05BB72F}"/>
                  </a:ext>
                </a:extLst>
              </p:cNvPr>
              <p:cNvSpPr txBox="1"/>
              <p:nvPr/>
            </p:nvSpPr>
            <p:spPr>
              <a:xfrm>
                <a:off x="425548" y="2912891"/>
                <a:ext cx="52116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2020</a:t>
                </a:r>
                <a:r>
                  <a:rPr kumimoji="1" lang="ja-JP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2800" b="1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</a:t>
                </a:r>
                <a:r>
                  <a:rPr kumimoji="1" lang="ja-JP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からこれまでに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支援してくださった個人・団体</a:t>
                </a:r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9CCC6C2C-8D0C-419C-FAF6-760958FF2136}"/>
                  </a:ext>
                </a:extLst>
              </p:cNvPr>
              <p:cNvSpPr/>
              <p:nvPr/>
            </p:nvSpPr>
            <p:spPr>
              <a:xfrm>
                <a:off x="2864879" y="764457"/>
                <a:ext cx="6023948" cy="936000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30477A7-C1A8-9265-FA68-4885FBD11CAE}"/>
                  </a:ext>
                </a:extLst>
              </p:cNvPr>
              <p:cNvSpPr txBox="1"/>
              <p:nvPr/>
            </p:nvSpPr>
            <p:spPr>
              <a:xfrm>
                <a:off x="2903857" y="830293"/>
                <a:ext cx="59743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ご協力いただいた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募金　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71</a:t>
                </a:r>
                <a:r>
                  <a:rPr kumimoji="1" lang="ja-JP" altLang="en-US" sz="32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  <a:endPara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1D645F09-F251-C1B8-C417-AE530FE6BE1B}"/>
                  </a:ext>
                </a:extLst>
              </p:cNvPr>
              <p:cNvSpPr/>
              <p:nvPr/>
            </p:nvSpPr>
            <p:spPr>
              <a:xfrm>
                <a:off x="252064" y="763500"/>
                <a:ext cx="2400127" cy="9360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31E33FBC-E879-59A5-BA2F-8FDD9300625E}"/>
                  </a:ext>
                </a:extLst>
              </p:cNvPr>
              <p:cNvSpPr txBox="1"/>
              <p:nvPr/>
            </p:nvSpPr>
            <p:spPr>
              <a:xfrm>
                <a:off x="378821" y="862191"/>
                <a:ext cx="2188421" cy="76944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2025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4400" b="1" dirty="0">
                    <a:solidFill>
                      <a:srgbClr val="00800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5</a:t>
                </a:r>
                <a:r>
                  <a: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C5F82F7-26E5-0C93-538E-314ECC94D74F}"/>
                  </a:ext>
                </a:extLst>
              </p:cNvPr>
              <p:cNvSpPr txBox="1"/>
              <p:nvPr/>
            </p:nvSpPr>
            <p:spPr>
              <a:xfrm>
                <a:off x="5790228" y="2801896"/>
                <a:ext cx="3147015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u="sng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累計</a:t>
                </a:r>
                <a:r>
                  <a:rPr kumimoji="1" lang="ja-JP" altLang="en-US" sz="30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</a:t>
                </a:r>
                <a:r>
                  <a:rPr kumimoji="1" lang="en-US" altLang="ja-JP" sz="48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,831</a:t>
                </a:r>
                <a:r>
                  <a:rPr kumimoji="1" lang="en-US" altLang="ja-JP" sz="32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ja-JP" altLang="en-US" sz="30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</a:p>
            </p:txBody>
          </p:sp>
        </p:grp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68F22F43-379F-CD51-FC8A-49994DD722A9}"/>
                </a:ext>
              </a:extLst>
            </p:cNvPr>
            <p:cNvSpPr txBox="1"/>
            <p:nvPr/>
          </p:nvSpPr>
          <p:spPr>
            <a:xfrm>
              <a:off x="1213744" y="5865574"/>
              <a:ext cx="7747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CFDEB8DA-1DD4-A1FF-279A-4973036277C8}"/>
                </a:ext>
              </a:extLst>
            </p:cNvPr>
            <p:cNvSpPr txBox="1"/>
            <p:nvPr/>
          </p:nvSpPr>
          <p:spPr>
            <a:xfrm>
              <a:off x="1396600" y="3937127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、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</p:grpSp>
      <p:pic>
        <p:nvPicPr>
          <p:cNvPr id="9" name="図 8" descr="記号, 時計, 部屋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B0A7FF6-6FBE-DB42-612F-0C0CA9079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27" y="4391409"/>
            <a:ext cx="2046867" cy="1617025"/>
          </a:xfrm>
          <a:prstGeom prst="rect">
            <a:avLst/>
          </a:prstGeom>
        </p:spPr>
      </p:pic>
      <p:pic>
        <p:nvPicPr>
          <p:cNvPr id="18" name="図 17" descr="モニター, 草, コンピュータ, テーブ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757463F-12C1-2FBD-D2D7-31D8AC79C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863" y="4776966"/>
            <a:ext cx="1337856" cy="113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467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74854-17B5-5462-6A55-456C24A56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1E6F5C0F-6A1D-74EC-3C5A-2578CA7FCD48}"/>
              </a:ext>
            </a:extLst>
          </p:cNvPr>
          <p:cNvGrpSpPr/>
          <p:nvPr/>
        </p:nvGrpSpPr>
        <p:grpSpPr>
          <a:xfrm>
            <a:off x="29514" y="592220"/>
            <a:ext cx="9173556" cy="5832000"/>
            <a:chOff x="29514" y="592220"/>
            <a:chExt cx="9173556" cy="5832000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DFE13985-C22D-40DF-1A0E-4142AB4F80ED}"/>
                </a:ext>
              </a:extLst>
            </p:cNvPr>
            <p:cNvGrpSpPr/>
            <p:nvPr/>
          </p:nvGrpSpPr>
          <p:grpSpPr>
            <a:xfrm>
              <a:off x="29514" y="592220"/>
              <a:ext cx="9173556" cy="5832000"/>
              <a:chOff x="29514" y="592220"/>
              <a:chExt cx="9173556" cy="5832000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C9F280A3-EFB4-A12B-90E7-DA58718D5EA3}"/>
                  </a:ext>
                </a:extLst>
              </p:cNvPr>
              <p:cNvSpPr/>
              <p:nvPr/>
            </p:nvSpPr>
            <p:spPr>
              <a:xfrm>
                <a:off x="29514" y="592220"/>
                <a:ext cx="9072000" cy="5832000"/>
              </a:xfrm>
              <a:prstGeom prst="rect">
                <a:avLst/>
              </a:prstGeom>
              <a:solidFill>
                <a:schemeClr val="bg1"/>
              </a:solidFill>
              <a:ln w="127000" cmpd="thickThin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951BE710-791C-F508-1953-D65C720DE228}"/>
                  </a:ext>
                </a:extLst>
              </p:cNvPr>
              <p:cNvSpPr/>
              <p:nvPr/>
            </p:nvSpPr>
            <p:spPr>
              <a:xfrm>
                <a:off x="342384" y="1891054"/>
                <a:ext cx="8388000" cy="864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04862CF-F4E3-1018-55EC-462E5FF241EC}"/>
                  </a:ext>
                </a:extLst>
              </p:cNvPr>
              <p:cNvSpPr txBox="1"/>
              <p:nvPr/>
            </p:nvSpPr>
            <p:spPr>
              <a:xfrm>
                <a:off x="325353" y="2139940"/>
                <a:ext cx="8443338" cy="622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3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札幌遠友夜学校記念館建設募金</a:t>
                </a:r>
              </a:p>
            </p:txBody>
          </p:sp>
          <p:sp>
            <p:nvSpPr>
              <p:cNvPr id="7" name="スクロール: 横 6">
                <a:extLst>
                  <a:ext uri="{FF2B5EF4-FFF2-40B4-BE49-F238E27FC236}">
                    <a16:creationId xmlns:a16="http://schemas.microsoft.com/office/drawing/2014/main" id="{612E7CBB-FC83-0F4A-2BA4-8C558A0C7BB8}"/>
                  </a:ext>
                </a:extLst>
              </p:cNvPr>
              <p:cNvSpPr/>
              <p:nvPr/>
            </p:nvSpPr>
            <p:spPr>
              <a:xfrm>
                <a:off x="131070" y="2639702"/>
                <a:ext cx="8865769" cy="1440000"/>
              </a:xfrm>
              <a:prstGeom prst="horizontalScroll">
                <a:avLst>
                  <a:gd name="adj" fmla="val 17745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DE12466-0AF5-6582-C9A8-76E2CDD98B5D}"/>
                  </a:ext>
                </a:extLst>
              </p:cNvPr>
              <p:cNvSpPr txBox="1"/>
              <p:nvPr/>
            </p:nvSpPr>
            <p:spPr>
              <a:xfrm>
                <a:off x="425548" y="2912891"/>
                <a:ext cx="52116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2020</a:t>
                </a:r>
                <a:r>
                  <a:rPr kumimoji="1" lang="ja-JP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2800" b="1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</a:t>
                </a:r>
                <a:r>
                  <a:rPr kumimoji="1" lang="ja-JP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からこれまでに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支援してくださった個人・団体</a:t>
                </a:r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4804A9E-D606-5349-9441-D9C194C80EB4}"/>
                  </a:ext>
                </a:extLst>
              </p:cNvPr>
              <p:cNvSpPr/>
              <p:nvPr/>
            </p:nvSpPr>
            <p:spPr>
              <a:xfrm>
                <a:off x="2864879" y="764457"/>
                <a:ext cx="6023948" cy="936000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A54FF50-7031-F3DD-2CCB-2A303B3B4C3C}"/>
                  </a:ext>
                </a:extLst>
              </p:cNvPr>
              <p:cNvSpPr txBox="1"/>
              <p:nvPr/>
            </p:nvSpPr>
            <p:spPr>
              <a:xfrm>
                <a:off x="2903857" y="830293"/>
                <a:ext cx="59743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ご協力いただいた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募金　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45</a:t>
                </a:r>
                <a:r>
                  <a:rPr kumimoji="1" lang="ja-JP" altLang="en-US" sz="32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  <a:endPara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67768D25-63A1-D5DA-8658-5750CCED9A21}"/>
                  </a:ext>
                </a:extLst>
              </p:cNvPr>
              <p:cNvSpPr/>
              <p:nvPr/>
            </p:nvSpPr>
            <p:spPr>
              <a:xfrm>
                <a:off x="252064" y="763500"/>
                <a:ext cx="2400127" cy="9360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456C5F1-61F1-16D0-61A5-ECD3A8E25C8F}"/>
                  </a:ext>
                </a:extLst>
              </p:cNvPr>
              <p:cNvSpPr txBox="1"/>
              <p:nvPr/>
            </p:nvSpPr>
            <p:spPr>
              <a:xfrm>
                <a:off x="378821" y="862191"/>
                <a:ext cx="2188421" cy="76944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2025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4400" b="1" dirty="0">
                    <a:solidFill>
                      <a:srgbClr val="00800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6</a:t>
                </a:r>
                <a:r>
                  <a: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BAA4DFB-8AB8-6912-00E0-90B59C17A7A1}"/>
                  </a:ext>
                </a:extLst>
              </p:cNvPr>
              <p:cNvSpPr txBox="1"/>
              <p:nvPr/>
            </p:nvSpPr>
            <p:spPr>
              <a:xfrm>
                <a:off x="5548984" y="2813788"/>
                <a:ext cx="3654086" cy="1094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u="sng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累計</a:t>
                </a:r>
                <a:r>
                  <a:rPr kumimoji="1" lang="ja-JP" altLang="en-US" sz="30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3,876</a:t>
                </a:r>
                <a:r>
                  <a:rPr kumimoji="1" lang="ja-JP" altLang="en-US" sz="30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  <a:endParaRPr kumimoji="1" lang="ja-JP" alt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207E38BA-0D22-39A4-E2B8-DDA98CEEE907}"/>
                </a:ext>
              </a:extLst>
            </p:cNvPr>
            <p:cNvSpPr txBox="1"/>
            <p:nvPr/>
          </p:nvSpPr>
          <p:spPr>
            <a:xfrm>
              <a:off x="1213744" y="5865574"/>
              <a:ext cx="7747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3D684641-4433-27F2-9CB4-B4FD26FE073E}"/>
                </a:ext>
              </a:extLst>
            </p:cNvPr>
            <p:cNvSpPr txBox="1"/>
            <p:nvPr/>
          </p:nvSpPr>
          <p:spPr>
            <a:xfrm>
              <a:off x="1396600" y="3937127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</a:t>
              </a:r>
              <a:r>
                <a:rPr kumimoji="1" lang="ja-JP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、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</p:grpSp>
      <p:pic>
        <p:nvPicPr>
          <p:cNvPr id="9" name="図 8" descr="白いバックグラウンドの前にクマのぬいぐるみ&#10;&#10;低い精度で自動的に生成された説明">
            <a:extLst>
              <a:ext uri="{FF2B5EF4-FFF2-40B4-BE49-F238E27FC236}">
                <a16:creationId xmlns:a16="http://schemas.microsoft.com/office/drawing/2014/main" id="{CE07ED80-DAE0-305E-DC72-DCB4498D3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197" y="4399839"/>
            <a:ext cx="1523289" cy="1750907"/>
          </a:xfrm>
          <a:prstGeom prst="rect">
            <a:avLst/>
          </a:prstGeom>
        </p:spPr>
      </p:pic>
      <p:pic>
        <p:nvPicPr>
          <p:cNvPr id="18" name="図 17" descr="傘をさしている&#10;&#10;自動的に生成された説明">
            <a:extLst>
              <a:ext uri="{FF2B5EF4-FFF2-40B4-BE49-F238E27FC236}">
                <a16:creationId xmlns:a16="http://schemas.microsoft.com/office/drawing/2014/main" id="{7BB9B774-58BD-04E4-7BB4-FC8CD7CA7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3" y="4255167"/>
            <a:ext cx="1885237" cy="188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617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F6F2D-B5D2-AA4A-5C85-C8ABB2259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C73B7CE-C931-F5BE-07B9-15179A2738F1}"/>
              </a:ext>
            </a:extLst>
          </p:cNvPr>
          <p:cNvGrpSpPr/>
          <p:nvPr/>
        </p:nvGrpSpPr>
        <p:grpSpPr>
          <a:xfrm>
            <a:off x="29514" y="592220"/>
            <a:ext cx="9173556" cy="5832000"/>
            <a:chOff x="29514" y="592220"/>
            <a:chExt cx="9173556" cy="5832000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55313221-AD5C-3A33-E6AF-A2746377586E}"/>
                </a:ext>
              </a:extLst>
            </p:cNvPr>
            <p:cNvGrpSpPr/>
            <p:nvPr/>
          </p:nvGrpSpPr>
          <p:grpSpPr>
            <a:xfrm>
              <a:off x="29514" y="592220"/>
              <a:ext cx="9173556" cy="5832000"/>
              <a:chOff x="29514" y="592220"/>
              <a:chExt cx="9173556" cy="5832000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D6D5F122-7E34-6646-16E4-5C2551B3CDCC}"/>
                  </a:ext>
                </a:extLst>
              </p:cNvPr>
              <p:cNvSpPr/>
              <p:nvPr/>
            </p:nvSpPr>
            <p:spPr>
              <a:xfrm>
                <a:off x="29514" y="592220"/>
                <a:ext cx="9072000" cy="5832000"/>
              </a:xfrm>
              <a:prstGeom prst="rect">
                <a:avLst/>
              </a:prstGeom>
              <a:solidFill>
                <a:schemeClr val="bg1"/>
              </a:solidFill>
              <a:ln w="127000" cmpd="thickThin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85DF48EC-743B-B530-3EF7-227BBBBECE37}"/>
                  </a:ext>
                </a:extLst>
              </p:cNvPr>
              <p:cNvSpPr/>
              <p:nvPr/>
            </p:nvSpPr>
            <p:spPr>
              <a:xfrm>
                <a:off x="342384" y="1891054"/>
                <a:ext cx="8388000" cy="864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C65C43C-EB7C-FDA8-42EF-E36B22FD6EE1}"/>
                  </a:ext>
                </a:extLst>
              </p:cNvPr>
              <p:cNvSpPr txBox="1"/>
              <p:nvPr/>
            </p:nvSpPr>
            <p:spPr>
              <a:xfrm>
                <a:off x="325353" y="2139940"/>
                <a:ext cx="8443338" cy="622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3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札幌遠友夜学校記念館建設募金</a:t>
                </a:r>
              </a:p>
            </p:txBody>
          </p:sp>
          <p:sp>
            <p:nvSpPr>
              <p:cNvPr id="7" name="スクロール: 横 6">
                <a:extLst>
                  <a:ext uri="{FF2B5EF4-FFF2-40B4-BE49-F238E27FC236}">
                    <a16:creationId xmlns:a16="http://schemas.microsoft.com/office/drawing/2014/main" id="{390C5F20-6D94-6640-9196-75F79154052A}"/>
                  </a:ext>
                </a:extLst>
              </p:cNvPr>
              <p:cNvSpPr/>
              <p:nvPr/>
            </p:nvSpPr>
            <p:spPr>
              <a:xfrm>
                <a:off x="131070" y="2639702"/>
                <a:ext cx="8865769" cy="1440000"/>
              </a:xfrm>
              <a:prstGeom prst="horizontalScroll">
                <a:avLst>
                  <a:gd name="adj" fmla="val 17745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008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B81CFA7-6284-0AC6-CE82-8FBC152F31B9}"/>
                  </a:ext>
                </a:extLst>
              </p:cNvPr>
              <p:cNvSpPr txBox="1"/>
              <p:nvPr/>
            </p:nvSpPr>
            <p:spPr>
              <a:xfrm>
                <a:off x="425548" y="2912891"/>
                <a:ext cx="52116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2020</a:t>
                </a:r>
                <a:r>
                  <a:rPr kumimoji="1" lang="ja-JP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2800" b="1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</a:t>
                </a:r>
                <a:r>
                  <a:rPr kumimoji="1" lang="ja-JP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からこれまでに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支援してくださった個人・団体</a:t>
                </a:r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AC5C12C2-42CB-C6F8-0627-02A493529228}"/>
                  </a:ext>
                </a:extLst>
              </p:cNvPr>
              <p:cNvSpPr/>
              <p:nvPr/>
            </p:nvSpPr>
            <p:spPr>
              <a:xfrm>
                <a:off x="2864879" y="764457"/>
                <a:ext cx="6023948" cy="936000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2F44DAC-0694-C2B9-2987-950926DA20B8}"/>
                  </a:ext>
                </a:extLst>
              </p:cNvPr>
              <p:cNvSpPr txBox="1"/>
              <p:nvPr/>
            </p:nvSpPr>
            <p:spPr>
              <a:xfrm>
                <a:off x="2903857" y="830293"/>
                <a:ext cx="59743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ご協力いただいた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募金　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40</a:t>
                </a:r>
                <a:r>
                  <a:rPr kumimoji="1" lang="ja-JP" altLang="en-US" sz="32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  <a:endPara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A36B06C6-4D4A-E435-13D6-9F584313F695}"/>
                  </a:ext>
                </a:extLst>
              </p:cNvPr>
              <p:cNvSpPr/>
              <p:nvPr/>
            </p:nvSpPr>
            <p:spPr>
              <a:xfrm>
                <a:off x="252064" y="763500"/>
                <a:ext cx="2400127" cy="9360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3CD2E8F8-0B86-28A0-BC9C-8F44F47A03F0}"/>
                  </a:ext>
                </a:extLst>
              </p:cNvPr>
              <p:cNvSpPr txBox="1"/>
              <p:nvPr/>
            </p:nvSpPr>
            <p:spPr>
              <a:xfrm>
                <a:off x="378822" y="862191"/>
                <a:ext cx="2188420" cy="76944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2025</a:t>
                </a:r>
                <a:r>
                  <a:rPr kumimoji="1" lang="ja-JP" altLang="en-US" sz="30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年</a:t>
                </a:r>
                <a:r>
                  <a:rPr kumimoji="1" lang="en-US" altLang="ja-JP" sz="4400" b="1" dirty="0">
                    <a:solidFill>
                      <a:srgbClr val="00800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7</a:t>
                </a:r>
                <a:r>
                  <a:rPr kumimoji="1" lang="ja-JP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月</a:t>
                </a:r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2E266074-01A5-9523-34DB-B408448012F7}"/>
                  </a:ext>
                </a:extLst>
              </p:cNvPr>
              <p:cNvSpPr txBox="1"/>
              <p:nvPr/>
            </p:nvSpPr>
            <p:spPr>
              <a:xfrm>
                <a:off x="5548984" y="2813788"/>
                <a:ext cx="3654086" cy="1094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  <a:defRPr/>
                </a:pPr>
                <a:r>
                  <a:rPr kumimoji="1" lang="ja-JP" altLang="en-US" sz="3000" b="1" u="sng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累計</a:t>
                </a:r>
                <a:r>
                  <a:rPr kumimoji="1" lang="ja-JP" altLang="en-US" sz="30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4800" b="1" u="sng" dirty="0">
                    <a:solidFill>
                      <a:prstClr val="black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3,916</a:t>
                </a:r>
                <a:r>
                  <a:rPr kumimoji="1" lang="ja-JP" altLang="en-US" sz="3000" b="1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件</a:t>
                </a:r>
                <a:endParaRPr kumimoji="1" lang="ja-JP" alt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EDC9F719-E93B-9AC7-0DFF-094BBD18F765}"/>
                </a:ext>
              </a:extLst>
            </p:cNvPr>
            <p:cNvSpPr txBox="1"/>
            <p:nvPr/>
          </p:nvSpPr>
          <p:spPr>
            <a:xfrm>
              <a:off x="1213744" y="5865574"/>
              <a:ext cx="7747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3C810700-EA33-8CAB-427B-BCD5DDDA4E35}"/>
                </a:ext>
              </a:extLst>
            </p:cNvPr>
            <p:cNvSpPr txBox="1"/>
            <p:nvPr/>
          </p:nvSpPr>
          <p:spPr>
            <a:xfrm>
              <a:off x="1396600" y="3937127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</a:t>
              </a:r>
              <a:r>
                <a:rPr kumimoji="1" lang="ja-JP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、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ＭＳ Ｐゴシック" panose="020B0600070205080204" pitchFamily="50" charset="-128"/>
                  <a:cs typeface="+mn-cs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671DE98A-CCE5-C480-0F81-C0A253689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" y="4178710"/>
            <a:ext cx="1834974" cy="1994537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3B9B15E-055F-2C0E-5963-A760F4A16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400" y="4556843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346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36000" y="513000"/>
            <a:ext cx="9072000" cy="5832000"/>
            <a:chOff x="29514" y="592220"/>
            <a:chExt cx="9072000" cy="5832000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BF55A69-7B5F-474B-A5B8-17AE1431D4CA}"/>
                </a:ext>
              </a:extLst>
            </p:cNvPr>
            <p:cNvSpPr/>
            <p:nvPr/>
          </p:nvSpPr>
          <p:spPr>
            <a:xfrm>
              <a:off x="29514" y="592220"/>
              <a:ext cx="9072000" cy="5832000"/>
            </a:xfrm>
            <a:prstGeom prst="rect">
              <a:avLst/>
            </a:prstGeom>
            <a:solidFill>
              <a:schemeClr val="bg1"/>
            </a:solidFill>
            <a:ln w="127000" cmpd="thickThin"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CD8A3EFB-3D26-4C60-8E5C-6C75DEA384D5}"/>
                </a:ext>
              </a:extLst>
            </p:cNvPr>
            <p:cNvSpPr txBox="1"/>
            <p:nvPr/>
          </p:nvSpPr>
          <p:spPr>
            <a:xfrm>
              <a:off x="325353" y="2139940"/>
              <a:ext cx="8443338" cy="622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3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札幌遠友夜学校記念館建設募金</a:t>
              </a: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B699DEF-F35F-CF64-371F-F5DAEA40552E}"/>
              </a:ext>
            </a:extLst>
          </p:cNvPr>
          <p:cNvSpPr txBox="1"/>
          <p:nvPr/>
        </p:nvSpPr>
        <p:spPr>
          <a:xfrm>
            <a:off x="509773" y="2828835"/>
            <a:ext cx="82654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/>
              <a:t>組織変更のお知らせ</a:t>
            </a:r>
          </a:p>
        </p:txBody>
      </p:sp>
    </p:spTree>
    <p:extLst>
      <p:ext uri="{BB962C8B-B14F-4D97-AF65-F5344CB8AC3E}">
        <p14:creationId xmlns:p14="http://schemas.microsoft.com/office/powerpoint/2010/main" val="29395500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36000" y="513000"/>
            <a:ext cx="9072000" cy="5832000"/>
            <a:chOff x="29514" y="592220"/>
            <a:chExt cx="9072000" cy="5832000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BF55A69-7B5F-474B-A5B8-17AE1431D4CA}"/>
                </a:ext>
              </a:extLst>
            </p:cNvPr>
            <p:cNvSpPr/>
            <p:nvPr/>
          </p:nvSpPr>
          <p:spPr>
            <a:xfrm>
              <a:off x="29514" y="592220"/>
              <a:ext cx="9072000" cy="5832000"/>
            </a:xfrm>
            <a:prstGeom prst="rect">
              <a:avLst/>
            </a:prstGeom>
            <a:solidFill>
              <a:schemeClr val="bg1"/>
            </a:solidFill>
            <a:ln w="127000" cmpd="thickThin"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CD8A3EFB-3D26-4C60-8E5C-6C75DEA384D5}"/>
                </a:ext>
              </a:extLst>
            </p:cNvPr>
            <p:cNvSpPr txBox="1"/>
            <p:nvPr/>
          </p:nvSpPr>
          <p:spPr>
            <a:xfrm>
              <a:off x="325353" y="2139940"/>
              <a:ext cx="8443338" cy="622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3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札幌遠友夜学校記念館建設募金</a:t>
              </a: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B699DEF-F35F-CF64-371F-F5DAEA40552E}"/>
              </a:ext>
            </a:extLst>
          </p:cNvPr>
          <p:cNvSpPr txBox="1"/>
          <p:nvPr/>
        </p:nvSpPr>
        <p:spPr>
          <a:xfrm>
            <a:off x="-34389" y="2028616"/>
            <a:ext cx="921277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800">
                <a:latin typeface="HGMinchoE" panose="02020909000000000000" pitchFamily="49" charset="-128"/>
                <a:ea typeface="HGMinchoE" panose="02020909000000000000" pitchFamily="49" charset="-128"/>
              </a:rPr>
              <a:t>新理事長あいさつ</a:t>
            </a:r>
            <a:endParaRPr kumimoji="1" lang="en-US" altLang="ja-JP" sz="8800" dirty="0">
              <a:latin typeface="HGMinchoE" panose="02020909000000000000" pitchFamily="49" charset="-128"/>
              <a:ea typeface="HGMinchoE" panose="02020909000000000000" pitchFamily="49" charset="-128"/>
            </a:endParaRPr>
          </a:p>
          <a:p>
            <a:pPr algn="ctr"/>
            <a:r>
              <a:rPr kumimoji="1" lang="ja-JP" altLang="en-US" sz="8800">
                <a:latin typeface="HGMinchoE" panose="02020909000000000000" pitchFamily="49" charset="-128"/>
                <a:ea typeface="HGMinchoE" panose="02020909000000000000" pitchFamily="49" charset="-128"/>
              </a:rPr>
              <a:t>小篠隆生</a:t>
            </a:r>
          </a:p>
        </p:txBody>
      </p:sp>
    </p:spTree>
    <p:extLst>
      <p:ext uri="{BB962C8B-B14F-4D97-AF65-F5344CB8AC3E}">
        <p14:creationId xmlns:p14="http://schemas.microsoft.com/office/powerpoint/2010/main" val="2746388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36000" y="513000"/>
            <a:ext cx="9072000" cy="5832000"/>
            <a:chOff x="29514" y="592220"/>
            <a:chExt cx="9072000" cy="5832000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BF55A69-7B5F-474B-A5B8-17AE1431D4CA}"/>
                </a:ext>
              </a:extLst>
            </p:cNvPr>
            <p:cNvSpPr/>
            <p:nvPr/>
          </p:nvSpPr>
          <p:spPr>
            <a:xfrm>
              <a:off x="29514" y="592220"/>
              <a:ext cx="9072000" cy="5832000"/>
            </a:xfrm>
            <a:prstGeom prst="rect">
              <a:avLst/>
            </a:prstGeom>
            <a:solidFill>
              <a:schemeClr val="bg1"/>
            </a:solidFill>
            <a:ln w="127000" cmpd="thickThin"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CD8A3EFB-3D26-4C60-8E5C-6C75DEA384D5}"/>
                </a:ext>
              </a:extLst>
            </p:cNvPr>
            <p:cNvSpPr txBox="1"/>
            <p:nvPr/>
          </p:nvSpPr>
          <p:spPr>
            <a:xfrm>
              <a:off x="325353" y="2139940"/>
              <a:ext cx="8443338" cy="622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3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札幌遠友夜学校記念館建設募金</a:t>
              </a: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B699DEF-F35F-CF64-371F-F5DAEA40552E}"/>
              </a:ext>
            </a:extLst>
          </p:cNvPr>
          <p:cNvSpPr txBox="1"/>
          <p:nvPr/>
        </p:nvSpPr>
        <p:spPr>
          <a:xfrm>
            <a:off x="-34389" y="2028616"/>
            <a:ext cx="921277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800">
                <a:latin typeface="HGMinchoE" panose="02020909000000000000" pitchFamily="49" charset="-128"/>
                <a:ea typeface="HGMinchoE" panose="02020909000000000000" pitchFamily="49" charset="-128"/>
              </a:rPr>
              <a:t>新理事長あいさつ</a:t>
            </a:r>
            <a:endParaRPr kumimoji="1" lang="en-US" altLang="ja-JP" sz="8800" dirty="0">
              <a:latin typeface="HGMinchoE" panose="02020909000000000000" pitchFamily="49" charset="-128"/>
              <a:ea typeface="HGMinchoE" panose="02020909000000000000" pitchFamily="49" charset="-128"/>
            </a:endParaRPr>
          </a:p>
          <a:p>
            <a:pPr algn="ctr"/>
            <a:r>
              <a:rPr kumimoji="1" lang="ja-JP" altLang="en-US" sz="8800">
                <a:latin typeface="HGMinchoE" panose="02020909000000000000" pitchFamily="49" charset="-128"/>
                <a:ea typeface="HGMinchoE" panose="02020909000000000000" pitchFamily="49" charset="-128"/>
              </a:rPr>
              <a:t>小篠隆生</a:t>
            </a:r>
          </a:p>
        </p:txBody>
      </p:sp>
    </p:spTree>
    <p:extLst>
      <p:ext uri="{BB962C8B-B14F-4D97-AF65-F5344CB8AC3E}">
        <p14:creationId xmlns:p14="http://schemas.microsoft.com/office/powerpoint/2010/main" val="34668628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23444" y="539262"/>
            <a:ext cx="9180000" cy="5940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D97159A-4DCA-4EB9-A5D5-925C6234C3BA}"/>
              </a:ext>
            </a:extLst>
          </p:cNvPr>
          <p:cNvSpPr txBox="1"/>
          <p:nvPr/>
        </p:nvSpPr>
        <p:spPr>
          <a:xfrm>
            <a:off x="420414" y="94593"/>
            <a:ext cx="3122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 BOX </a:t>
            </a:r>
            <a:r>
              <a:rPr kumimoji="1" lang="ja-JP" altLang="en-US" dirty="0"/>
              <a:t>用　</a:t>
            </a:r>
            <a:r>
              <a:rPr kumimoji="1" lang="en-US" altLang="ja-JP" dirty="0"/>
              <a:t>17</a:t>
            </a:r>
            <a:r>
              <a:rPr kumimoji="1" lang="ja-JP" altLang="en-US" dirty="0"/>
              <a:t>：</a:t>
            </a:r>
            <a:r>
              <a:rPr kumimoji="1" lang="en-US" altLang="ja-JP" dirty="0"/>
              <a:t>11</a:t>
            </a:r>
            <a:r>
              <a:rPr kumimoji="1" lang="ja-JP" altLang="en-US" dirty="0"/>
              <a:t>＝</a:t>
            </a:r>
            <a:r>
              <a:rPr kumimoji="1" lang="en-US" altLang="ja-JP" dirty="0"/>
              <a:t>680</a:t>
            </a:r>
            <a:r>
              <a:rPr kumimoji="1" lang="ja-JP" altLang="en-US" dirty="0"/>
              <a:t>：</a:t>
            </a:r>
            <a:r>
              <a:rPr kumimoji="1" lang="en-US" altLang="ja-JP" dirty="0"/>
              <a:t>440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202153" y="1134540"/>
            <a:ext cx="2232000" cy="223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03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86F51A4-2492-CE25-BC1F-480FA1E45485}"/>
              </a:ext>
            </a:extLst>
          </p:cNvPr>
          <p:cNvGrpSpPr/>
          <p:nvPr/>
        </p:nvGrpSpPr>
        <p:grpSpPr>
          <a:xfrm>
            <a:off x="29514" y="592220"/>
            <a:ext cx="9072000" cy="5832000"/>
            <a:chOff x="29514" y="592220"/>
            <a:chExt cx="9072000" cy="5832000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BF55A69-7B5F-474B-A5B8-17AE1431D4CA}"/>
                </a:ext>
              </a:extLst>
            </p:cNvPr>
            <p:cNvSpPr/>
            <p:nvPr/>
          </p:nvSpPr>
          <p:spPr>
            <a:xfrm>
              <a:off x="29514" y="592220"/>
              <a:ext cx="9072000" cy="5832000"/>
            </a:xfrm>
            <a:prstGeom prst="rect">
              <a:avLst/>
            </a:prstGeom>
            <a:solidFill>
              <a:schemeClr val="bg1"/>
            </a:solidFill>
            <a:ln w="127000" cmpd="thickThin"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3C47FB4D-F4B9-4BFF-AAE8-D051432B73B4}"/>
                </a:ext>
              </a:extLst>
            </p:cNvPr>
            <p:cNvSpPr/>
            <p:nvPr/>
          </p:nvSpPr>
          <p:spPr>
            <a:xfrm>
              <a:off x="342384" y="1891054"/>
              <a:ext cx="8388000" cy="864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CD8A3EFB-3D26-4C60-8E5C-6C75DEA384D5}"/>
                </a:ext>
              </a:extLst>
            </p:cNvPr>
            <p:cNvSpPr txBox="1"/>
            <p:nvPr/>
          </p:nvSpPr>
          <p:spPr>
            <a:xfrm>
              <a:off x="325353" y="2139940"/>
              <a:ext cx="8443338" cy="622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3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札幌遠友夜学校記念館建設募金</a:t>
              </a:r>
            </a:p>
          </p:txBody>
        </p:sp>
        <p:sp>
          <p:nvSpPr>
            <p:cNvPr id="7" name="スクロール: 横 6">
              <a:extLst>
                <a:ext uri="{FF2B5EF4-FFF2-40B4-BE49-F238E27FC236}">
                  <a16:creationId xmlns:a16="http://schemas.microsoft.com/office/drawing/2014/main" id="{711B75F3-1270-4C82-8448-EFAEFCB42EA1}"/>
                </a:ext>
              </a:extLst>
            </p:cNvPr>
            <p:cNvSpPr/>
            <p:nvPr/>
          </p:nvSpPr>
          <p:spPr>
            <a:xfrm>
              <a:off x="131070" y="2639702"/>
              <a:ext cx="8865769" cy="1440000"/>
            </a:xfrm>
            <a:prstGeom prst="horizontalScroll">
              <a:avLst>
                <a:gd name="adj" fmla="val 1774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1D9E0D3-DD27-4767-8CEE-3B07A57E762A}"/>
                </a:ext>
              </a:extLst>
            </p:cNvPr>
            <p:cNvSpPr txBox="1"/>
            <p:nvPr/>
          </p:nvSpPr>
          <p:spPr>
            <a:xfrm>
              <a:off x="425548" y="2912891"/>
              <a:ext cx="521168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2020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年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月から</a:t>
              </a:r>
              <a:r>
                <a:rPr kumimoji="1" lang="ja-JP" altLang="en-US" sz="2800" b="1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これまでに</a:t>
              </a:r>
              <a:endParaRPr kumimoji="1" lang="en-US" altLang="ja-JP" sz="2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支援してくださった個人・団体</a:t>
              </a: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2864879" y="764457"/>
              <a:ext cx="6023948" cy="936000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9C613C07-6EC5-453F-AE91-7E8ACB4F7696}"/>
                </a:ext>
              </a:extLst>
            </p:cNvPr>
            <p:cNvSpPr txBox="1"/>
            <p:nvPr/>
          </p:nvSpPr>
          <p:spPr>
            <a:xfrm>
              <a:off x="2903857" y="830293"/>
              <a:ext cx="5974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ご協力いただいた募金　</a:t>
              </a:r>
              <a:r>
                <a:rPr kumimoji="1" lang="en-US" altLang="ja-JP" sz="4800" b="1" u="sng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20</a:t>
              </a:r>
              <a:r>
                <a: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件</a:t>
              </a: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252064" y="763500"/>
              <a:ext cx="2400127" cy="936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265808" y="862191"/>
              <a:ext cx="2414444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2022</a:t>
              </a: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年 </a:t>
              </a:r>
              <a:r>
                <a:rPr kumimoji="1" lang="en-US" altLang="ja-JP" sz="4400" b="1" noProof="0" dirty="0">
                  <a:solidFill>
                    <a:srgbClr val="008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5</a:t>
              </a: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 月</a:t>
              </a:r>
              <a:endPara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7750B78-CC7C-4AFB-ACBD-3AFCC3156892}"/>
                </a:ext>
              </a:extLst>
            </p:cNvPr>
            <p:cNvSpPr txBox="1"/>
            <p:nvPr/>
          </p:nvSpPr>
          <p:spPr>
            <a:xfrm>
              <a:off x="5790230" y="2801896"/>
              <a:ext cx="3147015" cy="1094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塁計 </a:t>
              </a:r>
              <a:r>
                <a:rPr kumimoji="1" lang="en-US" altLang="ja-JP" sz="4800" b="1" u="sng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2</a:t>
              </a:r>
              <a:r>
                <a:rPr kumimoji="1" lang="en-US" altLang="ja-JP" sz="4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,518</a:t>
              </a:r>
              <a:r>
                <a:rPr kumimoji="1" lang="en-US" altLang="ja-JP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ja-JP" alt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件</a:t>
              </a:r>
            </a:p>
          </p:txBody>
        </p:sp>
        <p:pic>
          <p:nvPicPr>
            <p:cNvPr id="1026" name="Picture 2" descr="５月のイラストNo.002『３色こいのぼり』／無料のフリー素材集【花鳥風月】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4216" y="4284112"/>
              <a:ext cx="1726165" cy="1835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4CC472D-50F5-41CB-9785-99AB49CD0906}"/>
                </a:ext>
              </a:extLst>
            </p:cNvPr>
            <p:cNvSpPr txBox="1"/>
            <p:nvPr/>
          </p:nvSpPr>
          <p:spPr>
            <a:xfrm>
              <a:off x="754737" y="5875475"/>
              <a:ext cx="76111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1E7C61D-43D4-4FB2-B4C2-69BC1CEB9635}"/>
                </a:ext>
              </a:extLst>
            </p:cNvPr>
            <p:cNvSpPr txBox="1"/>
            <p:nvPr/>
          </p:nvSpPr>
          <p:spPr>
            <a:xfrm>
              <a:off x="795468" y="3883425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dirty="0">
                  <a:solidFill>
                    <a:prstClr val="black"/>
                  </a:solidFill>
                  <a:latin typeface="游ゴシック" panose="020B0400000000000000" pitchFamily="50" charset="-128"/>
                </a:rPr>
                <a:t>、</a:t>
              </a:r>
              <a:endParaRPr kumimoji="1" lang="en-US" altLang="ja-JP" sz="2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lvl="0" algn="ctr">
                <a:defRPr/>
              </a:pPr>
              <a:r>
                <a:rPr kumimoji="1" lang="ja-JP" altLang="en-US" sz="2800" b="1" dirty="0">
                  <a:solidFill>
                    <a:prstClr val="black"/>
                  </a:solidFill>
                  <a:latin typeface="游ゴシック" panose="020B0400000000000000" pitchFamily="50" charset="-128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  <p:pic>
          <p:nvPicPr>
            <p:cNvPr id="1030" name="Picture 6" descr="カーネーションイラスト 無料フリー | 素材Goo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72" y="4066908"/>
              <a:ext cx="1975792" cy="2010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1619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29514" y="592220"/>
            <a:ext cx="9072000" cy="5832000"/>
            <a:chOff x="29514" y="592220"/>
            <a:chExt cx="9072000" cy="5832000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BF55A69-7B5F-474B-A5B8-17AE1431D4CA}"/>
                </a:ext>
              </a:extLst>
            </p:cNvPr>
            <p:cNvSpPr/>
            <p:nvPr/>
          </p:nvSpPr>
          <p:spPr>
            <a:xfrm>
              <a:off x="29514" y="592220"/>
              <a:ext cx="9072000" cy="5832000"/>
            </a:xfrm>
            <a:prstGeom prst="rect">
              <a:avLst/>
            </a:prstGeom>
            <a:solidFill>
              <a:schemeClr val="bg1"/>
            </a:solidFill>
            <a:ln w="127000" cmpd="thickThin"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3C47FB4D-F4B9-4BFF-AAE8-D051432B73B4}"/>
                </a:ext>
              </a:extLst>
            </p:cNvPr>
            <p:cNvSpPr/>
            <p:nvPr/>
          </p:nvSpPr>
          <p:spPr>
            <a:xfrm>
              <a:off x="342384" y="1891054"/>
              <a:ext cx="8388000" cy="864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CD8A3EFB-3D26-4C60-8E5C-6C75DEA384D5}"/>
                </a:ext>
              </a:extLst>
            </p:cNvPr>
            <p:cNvSpPr txBox="1"/>
            <p:nvPr/>
          </p:nvSpPr>
          <p:spPr>
            <a:xfrm>
              <a:off x="325353" y="2139940"/>
              <a:ext cx="8443338" cy="622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3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札幌遠友夜学校記念館建設募金</a:t>
              </a:r>
            </a:p>
          </p:txBody>
        </p:sp>
        <p:sp>
          <p:nvSpPr>
            <p:cNvPr id="7" name="スクロール: 横 6">
              <a:extLst>
                <a:ext uri="{FF2B5EF4-FFF2-40B4-BE49-F238E27FC236}">
                  <a16:creationId xmlns:a16="http://schemas.microsoft.com/office/drawing/2014/main" id="{711B75F3-1270-4C82-8448-EFAEFCB42EA1}"/>
                </a:ext>
              </a:extLst>
            </p:cNvPr>
            <p:cNvSpPr/>
            <p:nvPr/>
          </p:nvSpPr>
          <p:spPr>
            <a:xfrm>
              <a:off x="131070" y="2639702"/>
              <a:ext cx="8865769" cy="1440000"/>
            </a:xfrm>
            <a:prstGeom prst="horizontalScroll">
              <a:avLst>
                <a:gd name="adj" fmla="val 1774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1D9E0D3-DD27-4767-8CEE-3B07A57E762A}"/>
                </a:ext>
              </a:extLst>
            </p:cNvPr>
            <p:cNvSpPr txBox="1"/>
            <p:nvPr/>
          </p:nvSpPr>
          <p:spPr>
            <a:xfrm>
              <a:off x="425548" y="2912891"/>
              <a:ext cx="521168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2020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年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月から</a:t>
              </a:r>
              <a:r>
                <a:rPr kumimoji="1" lang="ja-JP" altLang="en-US" sz="2800" b="1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これまでに</a:t>
              </a:r>
              <a:endParaRPr kumimoji="1" lang="en-US" altLang="ja-JP" sz="2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支援してくださった個人・団体</a:t>
              </a: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2864879" y="764457"/>
              <a:ext cx="6023948" cy="936000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9C613C07-6EC5-453F-AE91-7E8ACB4F7696}"/>
                </a:ext>
              </a:extLst>
            </p:cNvPr>
            <p:cNvSpPr txBox="1"/>
            <p:nvPr/>
          </p:nvSpPr>
          <p:spPr>
            <a:xfrm>
              <a:off x="2903857" y="830293"/>
              <a:ext cx="5974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ご協力いただいた募金　</a:t>
              </a:r>
              <a:r>
                <a:rPr kumimoji="1" lang="en-US" altLang="ja-JP" sz="4800" b="1" u="sng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68</a:t>
              </a:r>
              <a:r>
                <a: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件</a:t>
              </a: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252064" y="763500"/>
              <a:ext cx="2400127" cy="936000"/>
            </a:xfrm>
            <a:prstGeom prst="rect">
              <a:avLst/>
            </a:prstGeom>
            <a:solidFill>
              <a:srgbClr val="EFF9FB"/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265808" y="862191"/>
              <a:ext cx="2414444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2022</a:t>
              </a: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年 </a:t>
              </a:r>
              <a:r>
                <a:rPr kumimoji="1" lang="en-US" altLang="ja-JP" sz="4400" b="1" noProof="0" dirty="0">
                  <a:solidFill>
                    <a:srgbClr val="008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6</a:t>
              </a: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 月</a:t>
              </a:r>
              <a:endPara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7750B78-CC7C-4AFB-ACBD-3AFCC3156892}"/>
                </a:ext>
              </a:extLst>
            </p:cNvPr>
            <p:cNvSpPr txBox="1"/>
            <p:nvPr/>
          </p:nvSpPr>
          <p:spPr>
            <a:xfrm>
              <a:off x="5790230" y="2801896"/>
              <a:ext cx="314701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塁計 </a:t>
              </a:r>
              <a:r>
                <a:rPr kumimoji="1" lang="en-US" altLang="ja-JP" sz="4800" b="1" u="sng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2</a:t>
              </a:r>
              <a:r>
                <a:rPr kumimoji="1" lang="en-US" altLang="ja-JP" sz="4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,586</a:t>
              </a:r>
              <a:r>
                <a:rPr kumimoji="1" lang="en-US" altLang="ja-JP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ja-JP" alt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件</a:t>
              </a: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1E7C61D-43D4-4FB2-B4C2-69BC1CEB9635}"/>
                </a:ext>
              </a:extLst>
            </p:cNvPr>
            <p:cNvSpPr txBox="1"/>
            <p:nvPr/>
          </p:nvSpPr>
          <p:spPr>
            <a:xfrm>
              <a:off x="1396600" y="3937127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dirty="0">
                  <a:solidFill>
                    <a:prstClr val="black"/>
                  </a:solidFill>
                  <a:latin typeface="游ゴシック" panose="020B0400000000000000" pitchFamily="50" charset="-128"/>
                </a:rPr>
                <a:t>、</a:t>
              </a:r>
              <a:endParaRPr kumimoji="1" lang="en-US" altLang="ja-JP" sz="2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lvl="0" algn="ctr">
                <a:defRPr/>
              </a:pPr>
              <a:r>
                <a:rPr kumimoji="1" lang="ja-JP" altLang="en-US" sz="2800" b="1" dirty="0">
                  <a:solidFill>
                    <a:prstClr val="black"/>
                  </a:solidFill>
                  <a:latin typeface="游ゴシック" panose="020B0400000000000000" pitchFamily="50" charset="-128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4CC472D-50F5-41CB-9785-99AB49CD0906}"/>
                </a:ext>
              </a:extLst>
            </p:cNvPr>
            <p:cNvSpPr txBox="1"/>
            <p:nvPr/>
          </p:nvSpPr>
          <p:spPr>
            <a:xfrm>
              <a:off x="2543144" y="5829792"/>
              <a:ext cx="4740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1" name="Picture 4" descr="アジサイの無料フリーイラスト | 咲くっとイラスト（さくっといらすと）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33576">
              <a:off x="137023" y="4539391"/>
              <a:ext cx="2374902" cy="1813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カエルと音符・葉っぱ・雨イラスト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6365" y="4802536"/>
              <a:ext cx="1550476" cy="1550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638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DE6A3B3-CFB4-A563-28F4-8EBC45E6B0B2}"/>
              </a:ext>
            </a:extLst>
          </p:cNvPr>
          <p:cNvGrpSpPr/>
          <p:nvPr/>
        </p:nvGrpSpPr>
        <p:grpSpPr>
          <a:xfrm>
            <a:off x="18384" y="558529"/>
            <a:ext cx="9072000" cy="5859510"/>
            <a:chOff x="18384" y="558529"/>
            <a:chExt cx="9072000" cy="5859510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BF55A69-7B5F-474B-A5B8-17AE1431D4CA}"/>
                </a:ext>
              </a:extLst>
            </p:cNvPr>
            <p:cNvSpPr/>
            <p:nvPr/>
          </p:nvSpPr>
          <p:spPr>
            <a:xfrm>
              <a:off x="18384" y="558529"/>
              <a:ext cx="9072000" cy="5832000"/>
            </a:xfrm>
            <a:prstGeom prst="rect">
              <a:avLst/>
            </a:prstGeom>
            <a:solidFill>
              <a:schemeClr val="bg1"/>
            </a:solidFill>
            <a:ln w="127000" cmpd="thickThin"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3C47FB4D-F4B9-4BFF-AAE8-D051432B73B4}"/>
                </a:ext>
              </a:extLst>
            </p:cNvPr>
            <p:cNvSpPr/>
            <p:nvPr/>
          </p:nvSpPr>
          <p:spPr>
            <a:xfrm>
              <a:off x="342384" y="1891054"/>
              <a:ext cx="8388000" cy="864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CD8A3EFB-3D26-4C60-8E5C-6C75DEA384D5}"/>
                </a:ext>
              </a:extLst>
            </p:cNvPr>
            <p:cNvSpPr txBox="1"/>
            <p:nvPr/>
          </p:nvSpPr>
          <p:spPr>
            <a:xfrm>
              <a:off x="325353" y="2139940"/>
              <a:ext cx="8443338" cy="622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3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札幌遠友夜学校記念館建設募金</a:t>
              </a:r>
            </a:p>
          </p:txBody>
        </p:sp>
        <p:sp>
          <p:nvSpPr>
            <p:cNvPr id="7" name="スクロール: 横 6">
              <a:extLst>
                <a:ext uri="{FF2B5EF4-FFF2-40B4-BE49-F238E27FC236}">
                  <a16:creationId xmlns:a16="http://schemas.microsoft.com/office/drawing/2014/main" id="{711B75F3-1270-4C82-8448-EFAEFCB42EA1}"/>
                </a:ext>
              </a:extLst>
            </p:cNvPr>
            <p:cNvSpPr/>
            <p:nvPr/>
          </p:nvSpPr>
          <p:spPr>
            <a:xfrm>
              <a:off x="131070" y="2639702"/>
              <a:ext cx="8865769" cy="1440000"/>
            </a:xfrm>
            <a:prstGeom prst="horizontalScroll">
              <a:avLst>
                <a:gd name="adj" fmla="val 1774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1D9E0D3-DD27-4767-8CEE-3B07A57E762A}"/>
                </a:ext>
              </a:extLst>
            </p:cNvPr>
            <p:cNvSpPr txBox="1"/>
            <p:nvPr/>
          </p:nvSpPr>
          <p:spPr>
            <a:xfrm>
              <a:off x="425548" y="2912891"/>
              <a:ext cx="521168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2020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年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月から</a:t>
              </a:r>
              <a:r>
                <a:rPr kumimoji="1" lang="ja-JP" altLang="en-US" sz="2800" b="1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これまでに</a:t>
              </a:r>
              <a:endParaRPr kumimoji="1" lang="en-US" altLang="ja-JP" sz="2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支援してくださった個人・団体</a:t>
              </a: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2864879" y="764457"/>
              <a:ext cx="6023948" cy="936000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9C613C07-6EC5-453F-AE91-7E8ACB4F7696}"/>
                </a:ext>
              </a:extLst>
            </p:cNvPr>
            <p:cNvSpPr txBox="1"/>
            <p:nvPr/>
          </p:nvSpPr>
          <p:spPr>
            <a:xfrm>
              <a:off x="2903857" y="830293"/>
              <a:ext cx="5974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ご協力いただいた募金　</a:t>
              </a:r>
              <a:r>
                <a:rPr kumimoji="1" lang="en-US" altLang="ja-JP" sz="4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41</a:t>
              </a:r>
              <a:r>
                <a: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件</a:t>
              </a: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252064" y="763500"/>
              <a:ext cx="2400127" cy="936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265808" y="862191"/>
              <a:ext cx="2414444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2022</a:t>
              </a: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年 </a:t>
              </a:r>
              <a:r>
                <a:rPr kumimoji="1" lang="en-US" altLang="ja-JP" sz="4400" b="1" noProof="0" dirty="0">
                  <a:solidFill>
                    <a:schemeClr val="accent1">
                      <a:lumMod val="7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7</a:t>
              </a: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 月</a:t>
              </a:r>
              <a:endPara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7750B78-CC7C-4AFB-ACBD-3AFCC3156892}"/>
                </a:ext>
              </a:extLst>
            </p:cNvPr>
            <p:cNvSpPr txBox="1"/>
            <p:nvPr/>
          </p:nvSpPr>
          <p:spPr>
            <a:xfrm>
              <a:off x="5790229" y="2801896"/>
              <a:ext cx="3147015" cy="1094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塁計 </a:t>
              </a:r>
              <a:r>
                <a:rPr kumimoji="1" lang="en-US" altLang="ja-JP" sz="4800" b="1" u="sng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2</a:t>
              </a:r>
              <a:r>
                <a:rPr kumimoji="1" lang="en-US" altLang="ja-JP" sz="4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,627</a:t>
              </a:r>
              <a:r>
                <a:rPr kumimoji="1" lang="en-US" altLang="ja-JP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ja-JP" alt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件</a:t>
              </a:r>
            </a:p>
          </p:txBody>
        </p:sp>
        <p:pic>
          <p:nvPicPr>
            <p:cNvPr id="9218" name="Picture 2" descr="花火（打ち上げ・夜空の背景あり）の無料フリーイラスト | 咲くっとイラスト（さくっといらすと）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47" r="12284"/>
            <a:stretch/>
          </p:blipFill>
          <p:spPr bwMode="auto">
            <a:xfrm>
              <a:off x="6400800" y="4528664"/>
              <a:ext cx="2600960" cy="1775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 descr="フリーイラスト] 3色のアサガオの花と蕾 - パブリックドメインQ：著作権フリー画像素材集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85" y="4691161"/>
              <a:ext cx="1637695" cy="1635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1E7C61D-43D4-4FB2-B4C2-69BC1CEB9635}"/>
                </a:ext>
              </a:extLst>
            </p:cNvPr>
            <p:cNvSpPr txBox="1"/>
            <p:nvPr/>
          </p:nvSpPr>
          <p:spPr>
            <a:xfrm>
              <a:off x="500828" y="3896487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dirty="0">
                  <a:solidFill>
                    <a:prstClr val="black"/>
                  </a:solidFill>
                  <a:latin typeface="游ゴシック" panose="020B0400000000000000" pitchFamily="50" charset="-128"/>
                </a:rPr>
                <a:t>、</a:t>
              </a:r>
              <a:endParaRPr kumimoji="1" lang="en-US" altLang="ja-JP" sz="2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lvl="0" algn="ctr">
                <a:defRPr/>
              </a:pPr>
              <a:r>
                <a:rPr kumimoji="1" lang="ja-JP" altLang="en-US" sz="2800" b="1" dirty="0">
                  <a:solidFill>
                    <a:prstClr val="black"/>
                  </a:solidFill>
                  <a:latin typeface="游ゴシック" panose="020B0400000000000000" pitchFamily="50" charset="-128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4CC472D-50F5-41CB-9785-99AB49CD0906}"/>
                </a:ext>
              </a:extLst>
            </p:cNvPr>
            <p:cNvSpPr txBox="1"/>
            <p:nvPr/>
          </p:nvSpPr>
          <p:spPr>
            <a:xfrm>
              <a:off x="24588" y="5925596"/>
              <a:ext cx="799737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5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sz="25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sz="25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sz="2500" b="1" i="0" u="none" strike="noStrike" kern="1200" cap="none" spc="0" normalizeH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sz="25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sz="2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322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29514" y="592220"/>
            <a:ext cx="9072000" cy="5832000"/>
            <a:chOff x="29514" y="592220"/>
            <a:chExt cx="9072000" cy="5832000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BF55A69-7B5F-474B-A5B8-17AE1431D4CA}"/>
                </a:ext>
              </a:extLst>
            </p:cNvPr>
            <p:cNvSpPr/>
            <p:nvPr/>
          </p:nvSpPr>
          <p:spPr>
            <a:xfrm>
              <a:off x="29514" y="592220"/>
              <a:ext cx="9072000" cy="5832000"/>
            </a:xfrm>
            <a:prstGeom prst="rect">
              <a:avLst/>
            </a:prstGeom>
            <a:solidFill>
              <a:schemeClr val="bg1"/>
            </a:solidFill>
            <a:ln w="127000" cmpd="thickThin"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3C47FB4D-F4B9-4BFF-AAE8-D051432B73B4}"/>
                </a:ext>
              </a:extLst>
            </p:cNvPr>
            <p:cNvSpPr/>
            <p:nvPr/>
          </p:nvSpPr>
          <p:spPr>
            <a:xfrm>
              <a:off x="342384" y="1891054"/>
              <a:ext cx="8388000" cy="864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CD8A3EFB-3D26-4C60-8E5C-6C75DEA384D5}"/>
                </a:ext>
              </a:extLst>
            </p:cNvPr>
            <p:cNvSpPr txBox="1"/>
            <p:nvPr/>
          </p:nvSpPr>
          <p:spPr>
            <a:xfrm>
              <a:off x="325353" y="2139940"/>
              <a:ext cx="8443338" cy="622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3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札幌遠友夜学校記念館建設募金</a:t>
              </a:r>
            </a:p>
          </p:txBody>
        </p:sp>
        <p:sp>
          <p:nvSpPr>
            <p:cNvPr id="7" name="スクロール: 横 6">
              <a:extLst>
                <a:ext uri="{FF2B5EF4-FFF2-40B4-BE49-F238E27FC236}">
                  <a16:creationId xmlns:a16="http://schemas.microsoft.com/office/drawing/2014/main" id="{711B75F3-1270-4C82-8448-EFAEFCB42EA1}"/>
                </a:ext>
              </a:extLst>
            </p:cNvPr>
            <p:cNvSpPr/>
            <p:nvPr/>
          </p:nvSpPr>
          <p:spPr>
            <a:xfrm>
              <a:off x="131070" y="2639702"/>
              <a:ext cx="8865769" cy="1440000"/>
            </a:xfrm>
            <a:prstGeom prst="horizontalScroll">
              <a:avLst>
                <a:gd name="adj" fmla="val 1774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1D9E0D3-DD27-4767-8CEE-3B07A57E762A}"/>
                </a:ext>
              </a:extLst>
            </p:cNvPr>
            <p:cNvSpPr txBox="1"/>
            <p:nvPr/>
          </p:nvSpPr>
          <p:spPr>
            <a:xfrm>
              <a:off x="425548" y="2912891"/>
              <a:ext cx="521168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2020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年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月から</a:t>
              </a:r>
              <a:r>
                <a:rPr kumimoji="1" lang="ja-JP" altLang="en-US" sz="2800" b="1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これまでに</a:t>
              </a:r>
              <a:endParaRPr kumimoji="1" lang="en-US" altLang="ja-JP" sz="2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支援してくださった個人・団体</a:t>
              </a: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2864879" y="764457"/>
              <a:ext cx="6023948" cy="936000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9C613C07-6EC5-453F-AE91-7E8ACB4F7696}"/>
                </a:ext>
              </a:extLst>
            </p:cNvPr>
            <p:cNvSpPr txBox="1"/>
            <p:nvPr/>
          </p:nvSpPr>
          <p:spPr>
            <a:xfrm>
              <a:off x="2903857" y="830293"/>
              <a:ext cx="5974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ご協力いただいた募金　</a:t>
              </a:r>
              <a:r>
                <a:rPr kumimoji="1" lang="en-US" altLang="ja-JP" sz="4800" b="1" u="sng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38</a:t>
              </a:r>
              <a:r>
                <a: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件</a:t>
              </a: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252064" y="763500"/>
              <a:ext cx="2400127" cy="936000"/>
            </a:xfrm>
            <a:prstGeom prst="rect">
              <a:avLst/>
            </a:prstGeom>
            <a:solidFill>
              <a:srgbClr val="EFF9FB"/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265808" y="862191"/>
              <a:ext cx="2414444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2022</a:t>
              </a: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年 </a:t>
              </a:r>
              <a:r>
                <a:rPr kumimoji="1" lang="en-US" altLang="ja-JP" sz="4400" b="1" dirty="0">
                  <a:solidFill>
                    <a:srgbClr val="00B0F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8</a:t>
              </a: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 月</a:t>
              </a:r>
              <a:endPara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7750B78-CC7C-4AFB-ACBD-3AFCC3156892}"/>
                </a:ext>
              </a:extLst>
            </p:cNvPr>
            <p:cNvSpPr txBox="1"/>
            <p:nvPr/>
          </p:nvSpPr>
          <p:spPr>
            <a:xfrm>
              <a:off x="5790230" y="2801896"/>
              <a:ext cx="314701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塁計 </a:t>
              </a:r>
              <a:r>
                <a:rPr kumimoji="1" lang="en-US" altLang="ja-JP" sz="4800" b="1" u="sng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2</a:t>
              </a:r>
              <a:r>
                <a:rPr kumimoji="1" lang="en-US" altLang="ja-JP" sz="4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,665</a:t>
              </a:r>
              <a:r>
                <a:rPr kumimoji="1" lang="en-US" altLang="ja-JP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ja-JP" alt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件</a:t>
              </a:r>
            </a:p>
          </p:txBody>
        </p:sp>
        <p:pic>
          <p:nvPicPr>
            <p:cNvPr id="3074" name="Picture 2" descr="ひまわり の無料アイコン・イラスト素材 | アイコン・イラスト無料素材は「フリーアイコンズ」 - Free Vector Download Sit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23"/>
            <a:stretch/>
          </p:blipFill>
          <p:spPr bwMode="auto">
            <a:xfrm>
              <a:off x="100873" y="4088822"/>
              <a:ext cx="2430660" cy="226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フリー素材 | 夏の季節にぴったりな美味しそうなスイカを描いたイラスト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8092" y="4328966"/>
              <a:ext cx="2247900" cy="2028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1E7C61D-43D4-4FB2-B4C2-69BC1CEB9635}"/>
                </a:ext>
              </a:extLst>
            </p:cNvPr>
            <p:cNvSpPr txBox="1"/>
            <p:nvPr/>
          </p:nvSpPr>
          <p:spPr>
            <a:xfrm>
              <a:off x="1142603" y="3937127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dirty="0">
                  <a:solidFill>
                    <a:prstClr val="black"/>
                  </a:solidFill>
                  <a:latin typeface="游ゴシック" panose="020B0400000000000000" pitchFamily="50" charset="-128"/>
                </a:rPr>
                <a:t>、</a:t>
              </a:r>
              <a:endParaRPr kumimoji="1" lang="en-US" altLang="ja-JP" sz="2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lvl="0" algn="ctr">
                <a:defRPr/>
              </a:pPr>
              <a:r>
                <a:rPr kumimoji="1" lang="ja-JP" altLang="en-US" sz="2800" b="1" dirty="0">
                  <a:solidFill>
                    <a:prstClr val="black"/>
                  </a:solidFill>
                  <a:latin typeface="游ゴシック" panose="020B0400000000000000" pitchFamily="50" charset="-128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4CC472D-50F5-41CB-9785-99AB49CD0906}"/>
                </a:ext>
              </a:extLst>
            </p:cNvPr>
            <p:cNvSpPr txBox="1"/>
            <p:nvPr/>
          </p:nvSpPr>
          <p:spPr>
            <a:xfrm>
              <a:off x="1350227" y="5942518"/>
              <a:ext cx="61105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3054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52798-A7AE-9AB2-864E-65EF3690F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DC5469FD-7232-5C02-23D9-4324586657DD}"/>
              </a:ext>
            </a:extLst>
          </p:cNvPr>
          <p:cNvGrpSpPr/>
          <p:nvPr/>
        </p:nvGrpSpPr>
        <p:grpSpPr>
          <a:xfrm>
            <a:off x="29514" y="592220"/>
            <a:ext cx="9072000" cy="5832000"/>
            <a:chOff x="29514" y="592220"/>
            <a:chExt cx="9072000" cy="5832000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338E5909-E9DC-B1A9-134D-F8DE182F0395}"/>
                </a:ext>
              </a:extLst>
            </p:cNvPr>
            <p:cNvSpPr/>
            <p:nvPr/>
          </p:nvSpPr>
          <p:spPr>
            <a:xfrm>
              <a:off x="29514" y="592220"/>
              <a:ext cx="9072000" cy="5832000"/>
            </a:xfrm>
            <a:prstGeom prst="rect">
              <a:avLst/>
            </a:prstGeom>
            <a:solidFill>
              <a:schemeClr val="bg1"/>
            </a:solidFill>
            <a:ln w="127000" cmpd="thickThin"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C5E0BAFC-A5E8-EEE5-3164-834711E3F98A}"/>
                </a:ext>
              </a:extLst>
            </p:cNvPr>
            <p:cNvSpPr/>
            <p:nvPr/>
          </p:nvSpPr>
          <p:spPr>
            <a:xfrm>
              <a:off x="342384" y="1891054"/>
              <a:ext cx="8388000" cy="864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1308F730-14D7-B7AE-4823-F7D89D4E2718}"/>
                </a:ext>
              </a:extLst>
            </p:cNvPr>
            <p:cNvSpPr txBox="1"/>
            <p:nvPr/>
          </p:nvSpPr>
          <p:spPr>
            <a:xfrm>
              <a:off x="325353" y="2139940"/>
              <a:ext cx="8443338" cy="622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3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6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札幌遠友夜学校記念館建設募金</a:t>
              </a:r>
            </a:p>
          </p:txBody>
        </p:sp>
        <p:sp>
          <p:nvSpPr>
            <p:cNvPr id="7" name="スクロール: 横 6">
              <a:extLst>
                <a:ext uri="{FF2B5EF4-FFF2-40B4-BE49-F238E27FC236}">
                  <a16:creationId xmlns:a16="http://schemas.microsoft.com/office/drawing/2014/main" id="{5AC83B93-7BEB-815B-FA87-5934CF92E4CE}"/>
                </a:ext>
              </a:extLst>
            </p:cNvPr>
            <p:cNvSpPr/>
            <p:nvPr/>
          </p:nvSpPr>
          <p:spPr>
            <a:xfrm>
              <a:off x="131070" y="2639702"/>
              <a:ext cx="8865769" cy="1440000"/>
            </a:xfrm>
            <a:prstGeom prst="horizontalScroll">
              <a:avLst>
                <a:gd name="adj" fmla="val 1774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A7EABF2-7507-39C6-C6E2-05BB0BE2BA03}"/>
                </a:ext>
              </a:extLst>
            </p:cNvPr>
            <p:cNvSpPr txBox="1"/>
            <p:nvPr/>
          </p:nvSpPr>
          <p:spPr>
            <a:xfrm>
              <a:off x="425548" y="2912891"/>
              <a:ext cx="521168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2020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年</a:t>
              </a:r>
              <a:r>
                <a: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月から</a:t>
              </a:r>
              <a:r>
                <a:rPr kumimoji="1" lang="ja-JP" altLang="en-US" sz="2800" b="1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これまでに</a:t>
              </a:r>
              <a:endParaRPr kumimoji="1" lang="en-US" altLang="ja-JP" sz="2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支援してくださった個人・団体</a:t>
              </a: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4A69C826-412F-E005-9F09-C8F8A12E21B2}"/>
                </a:ext>
              </a:extLst>
            </p:cNvPr>
            <p:cNvSpPr/>
            <p:nvPr/>
          </p:nvSpPr>
          <p:spPr>
            <a:xfrm>
              <a:off x="2864879" y="764457"/>
              <a:ext cx="6023948" cy="936000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7906F9D-89E9-0A0F-2C89-FE827298EF26}"/>
                </a:ext>
              </a:extLst>
            </p:cNvPr>
            <p:cNvSpPr txBox="1"/>
            <p:nvPr/>
          </p:nvSpPr>
          <p:spPr>
            <a:xfrm>
              <a:off x="2903857" y="830293"/>
              <a:ext cx="5974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ご協力いただいた募金　</a:t>
              </a:r>
              <a:r>
                <a:rPr kumimoji="1" lang="en-US" altLang="ja-JP" sz="4800" b="1" u="sng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38</a:t>
              </a:r>
              <a:r>
                <a:rPr kumimoji="1" lang="ja-JP" alt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件</a:t>
              </a: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BA3DE330-770D-7D86-3E99-A926607F16E1}"/>
                </a:ext>
              </a:extLst>
            </p:cNvPr>
            <p:cNvSpPr/>
            <p:nvPr/>
          </p:nvSpPr>
          <p:spPr>
            <a:xfrm>
              <a:off x="252064" y="763500"/>
              <a:ext cx="2400127" cy="936000"/>
            </a:xfrm>
            <a:prstGeom prst="rect">
              <a:avLst/>
            </a:prstGeom>
            <a:solidFill>
              <a:srgbClr val="EFF9FB"/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3008848B-E40B-3DA2-A2A4-8F92917B2B81}"/>
                </a:ext>
              </a:extLst>
            </p:cNvPr>
            <p:cNvSpPr txBox="1"/>
            <p:nvPr/>
          </p:nvSpPr>
          <p:spPr>
            <a:xfrm>
              <a:off x="265808" y="862191"/>
              <a:ext cx="2414444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2022</a:t>
              </a:r>
              <a:r>
                <a:rPr kumimoji="1" lang="ja-JP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年 </a:t>
              </a:r>
              <a:r>
                <a:rPr kumimoji="1" lang="en-US" altLang="ja-JP" sz="4400" b="1" dirty="0">
                  <a:solidFill>
                    <a:srgbClr val="00B0F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8</a:t>
              </a: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 月</a:t>
              </a:r>
              <a:endPara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8AE0ABCF-E550-4EFC-2F5D-1D9359C03973}"/>
                </a:ext>
              </a:extLst>
            </p:cNvPr>
            <p:cNvSpPr txBox="1"/>
            <p:nvPr/>
          </p:nvSpPr>
          <p:spPr>
            <a:xfrm>
              <a:off x="5790230" y="2801896"/>
              <a:ext cx="314701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塁計 </a:t>
              </a:r>
              <a:r>
                <a:rPr kumimoji="1" lang="en-US" altLang="ja-JP" sz="4800" b="1" u="sng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2</a:t>
              </a:r>
              <a:r>
                <a:rPr kumimoji="1" lang="en-US" altLang="ja-JP" sz="4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,665</a:t>
              </a:r>
              <a:r>
                <a:rPr kumimoji="1" lang="en-US" altLang="ja-JP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 </a:t>
              </a:r>
              <a:r>
                <a:rPr kumimoji="1" lang="ja-JP" altLang="en-US" sz="3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件</a:t>
              </a:r>
            </a:p>
          </p:txBody>
        </p:sp>
        <p:pic>
          <p:nvPicPr>
            <p:cNvPr id="3074" name="Picture 2" descr="ひまわり の無料アイコン・イラスト素材 | アイコン・イラスト無料素材は「フリーアイコンズ」 - Free Vector Download Site">
              <a:extLst>
                <a:ext uri="{FF2B5EF4-FFF2-40B4-BE49-F238E27FC236}">
                  <a16:creationId xmlns:a16="http://schemas.microsoft.com/office/drawing/2014/main" id="{6FA70870-D520-1AAD-1AA5-9CE03770CC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23"/>
            <a:stretch/>
          </p:blipFill>
          <p:spPr bwMode="auto">
            <a:xfrm>
              <a:off x="100873" y="4088822"/>
              <a:ext cx="2430660" cy="226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フリー素材 | 夏の季節にぴったりな美味しそうなスイカを描いたイラスト">
              <a:extLst>
                <a:ext uri="{FF2B5EF4-FFF2-40B4-BE49-F238E27FC236}">
                  <a16:creationId xmlns:a16="http://schemas.microsoft.com/office/drawing/2014/main" id="{17747F55-705C-3520-D5C3-C2CF3F53E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8092" y="4328966"/>
              <a:ext cx="2247900" cy="2028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711D758D-4251-8084-E0F7-B1BAB7763D4B}"/>
                </a:ext>
              </a:extLst>
            </p:cNvPr>
            <p:cNvSpPr txBox="1"/>
            <p:nvPr/>
          </p:nvSpPr>
          <p:spPr>
            <a:xfrm>
              <a:off x="1142603" y="3937127"/>
              <a:ext cx="736611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記念館建設へご厚意の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募金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をしてくださった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支援者の皆に心からの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感謝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を込めて</a:t>
              </a:r>
              <a:r>
                <a:rPr kumimoji="1" lang="ja-JP" altLang="en-US" sz="2800" b="1" dirty="0">
                  <a:solidFill>
                    <a:prstClr val="black"/>
                  </a:solidFill>
                  <a:latin typeface="游ゴシック" panose="020B0400000000000000" pitchFamily="50" charset="-128"/>
                </a:rPr>
                <a:t>、</a:t>
              </a:r>
              <a:endParaRPr kumimoji="1" lang="en-US" altLang="ja-JP" sz="2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lvl="0" algn="ctr">
                <a:defRPr/>
              </a:pPr>
              <a:r>
                <a:rPr kumimoji="1" lang="ja-JP" altLang="en-US" sz="2800" b="1" dirty="0">
                  <a:solidFill>
                    <a:prstClr val="black"/>
                  </a:solidFill>
                  <a:latin typeface="游ゴシック" panose="020B0400000000000000" pitchFamily="50" charset="-128"/>
                </a:rPr>
                <a:t>お名前のリストを</a:t>
              </a: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掲載させて</a:t>
              </a:r>
              <a:endPara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いただいております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EF9EA9CE-C974-5184-225D-10EF0185C5FA}"/>
                </a:ext>
              </a:extLst>
            </p:cNvPr>
            <p:cNvSpPr txBox="1"/>
            <p:nvPr/>
          </p:nvSpPr>
          <p:spPr>
            <a:xfrm>
              <a:off x="1350227" y="5942518"/>
              <a:ext cx="61105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Many </a:t>
              </a:r>
              <a:r>
                <a:rPr kumimoji="1" lang="en-US" altLang="ja-JP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Thanks</a:t>
              </a:r>
              <a:r>
                <a:rPr kumimoji="1" lang="en-US" altLang="ja-JP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 for your kind </a:t>
              </a:r>
              <a:r>
                <a:rPr kumimoji="1" lang="en-US" altLang="ja-JP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Donation</a:t>
              </a:r>
              <a:r>
                <a:rPr kumimoji="1" lang="en-US" altLang="ja-JP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游ゴシック" panose="020B0400000000000000" pitchFamily="50" charset="-128"/>
                  <a:cs typeface="+mn-cs"/>
                </a:rPr>
                <a:t>!</a:t>
              </a:r>
              <a:endPara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alligraphy" panose="03010101010101010101" pitchFamily="66" charset="0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8129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6008</TotalTime>
  <Words>2982</Words>
  <Application>Microsoft Macintosh PowerPoint</Application>
  <PresentationFormat>画面に合わせる (4:3)</PresentationFormat>
  <Paragraphs>486</Paragraphs>
  <Slides>47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47</vt:i4>
      </vt:variant>
    </vt:vector>
  </HeadingPairs>
  <TitlesOfParts>
    <vt:vector size="54" baseType="lpstr">
      <vt:lpstr>HGMinchoE</vt:lpstr>
      <vt:lpstr>游ゴシック</vt:lpstr>
      <vt:lpstr>Arial</vt:lpstr>
      <vt:lpstr>Calibri</vt:lpstr>
      <vt:lpstr>Calibri Light</vt:lpstr>
      <vt:lpstr>Lucida Calligraphy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有賀 早苗</dc:creator>
  <cp:lastModifiedBy>藤本　研一</cp:lastModifiedBy>
  <cp:revision>352</cp:revision>
  <cp:lastPrinted>2021-04-12T02:16:23Z</cp:lastPrinted>
  <dcterms:created xsi:type="dcterms:W3CDTF">2021-04-08T09:02:30Z</dcterms:created>
  <dcterms:modified xsi:type="dcterms:W3CDTF">2025-08-04T04:30:32Z</dcterms:modified>
</cp:coreProperties>
</file>